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tml5rocks.com/en/tutorials/internals/howbrowserswork/#DOM" TargetMode="External"/><Relationship Id="rId3" Type="http://schemas.openxmlformats.org/officeDocument/2006/relationships/hyperlink" Target="https://www.html5rocks.com/en/tutorials/internals/howbrowserswork/#Render_tree_construction" TargetMode="External"/><Relationship Id="rId4" Type="http://schemas.openxmlformats.org/officeDocument/2006/relationships/hyperlink" Target="https://www.html5rocks.com/en/tutorials/internals/howbrowserswork/#layout" TargetMode="External"/><Relationship Id="rId5" Type="http://schemas.openxmlformats.org/officeDocument/2006/relationships/hyperlink" Target="https://www.html5rocks.com/en/tutorials/internals/howbrowserswork/#Paint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icrosoft" TargetMode="External"/><Relationship Id="rId3" Type="http://schemas.openxmlformats.org/officeDocument/2006/relationships/hyperlink" Target="https://en.wikipedia.org/wiki/Internet_Explorer" TargetMode="External"/><Relationship Id="rId4" Type="http://schemas.openxmlformats.org/officeDocument/2006/relationships/hyperlink" Target="https://en.wikipedia.org/wiki/Netscape" TargetMode="External"/><Relationship Id="rId5" Type="http://schemas.openxmlformats.org/officeDocument/2006/relationships/hyperlink" Target="https://en.wikipedia.org/wiki/Netscape_Navigator"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GB" sz="1500">
                <a:latin typeface="Lato"/>
                <a:ea typeface="Lato"/>
                <a:cs typeface="Lato"/>
                <a:sym typeface="Lato"/>
              </a:rPr>
              <a:t>Other well behaved, top-of-the-class browsers will simply see them as unremarkable comments and move along.</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GB" sz="1500">
                <a:latin typeface="Lato"/>
                <a:ea typeface="Lato"/>
                <a:cs typeface="Lato"/>
                <a:sym typeface="Lato"/>
              </a:rPr>
              <a:t>Other well behaved, top-of-the-class browsers will simply see them as unremarkable comments and move along.</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GB" sz="1500">
                <a:latin typeface="Lato"/>
                <a:ea typeface="Lato"/>
                <a:cs typeface="Lato"/>
                <a:sym typeface="Lato"/>
              </a:rPr>
              <a:t>Other well behaved, top-of-the-class browsers will simply see them as unremarkable comments and move along.</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GB" sz="1500">
                <a:latin typeface="Lato"/>
                <a:ea typeface="Lato"/>
                <a:cs typeface="Lato"/>
                <a:sym typeface="Lato"/>
              </a:rPr>
              <a:t>Other well behaved, top-of-the-class browsers will simply see them as unremarkable comments and move along.</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50">
                <a:solidFill>
                  <a:srgbClr val="222222"/>
                </a:solidFill>
                <a:highlight>
                  <a:srgbClr val="FFFFFF"/>
                </a:highlight>
              </a:rPr>
              <a:t>who funded dot-com companies and lost 90% of his net worth when the bubble burst, said about the dot-com bubble: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Mosaic, Links, Data/Dokument sharing</a:t>
            </a:r>
            <a:endParaRPr/>
          </a:p>
          <a:p>
            <a:pPr indent="0" lvl="0" marL="0" rtl="0" algn="l">
              <a:lnSpc>
                <a:spcPct val="100000"/>
              </a:lnSpc>
              <a:spcBef>
                <a:spcPts val="0"/>
              </a:spcBef>
              <a:spcAft>
                <a:spcPts val="0"/>
              </a:spcAft>
              <a:buSzPts val="1100"/>
              <a:buNone/>
            </a:pPr>
            <a:r>
              <a:rPr lang="en-GB"/>
              <a:t>Mail</a:t>
            </a:r>
            <a:endParaRPr/>
          </a:p>
          <a:p>
            <a:pPr indent="0" lvl="0" marL="0" rtl="0" algn="l">
              <a:lnSpc>
                <a:spcPct val="100000"/>
              </a:lnSpc>
              <a:spcBef>
                <a:spcPts val="0"/>
              </a:spcBef>
              <a:spcAft>
                <a:spcPts val="0"/>
              </a:spcAft>
              <a:buSzPts val="1100"/>
              <a:buNone/>
            </a:pPr>
            <a:r>
              <a:rPr lang="en-GB"/>
              <a:t>GOPHER (CLI interface, indexes, structured)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rendering engine will start parsing the HTML document and convert elements to </a:t>
            </a:r>
            <a:r>
              <a:rPr lang="en-GB" u="sng">
                <a:solidFill>
                  <a:schemeClr val="hlink"/>
                </a:solidFill>
                <a:hlinkClick r:id="rId2"/>
              </a:rPr>
              <a:t>DOM</a:t>
            </a:r>
            <a:r>
              <a:rPr lang="en-GB"/>
              <a:t> nodes in a tree called the "content tree". The engine will parse the style data, both in external CSS files and in style elements. Styling information together with visual instructions in the HTML will be used to create another tree: the </a:t>
            </a:r>
            <a:r>
              <a:rPr lang="en-GB" u="sng">
                <a:solidFill>
                  <a:schemeClr val="hlink"/>
                </a:solidFill>
                <a:hlinkClick r:id="rId3"/>
              </a:rPr>
              <a:t>render tree</a:t>
            </a:r>
            <a:r>
              <a:rPr lang="en-GB"/>
              <a:t>.</a:t>
            </a:r>
            <a:endParaRPr/>
          </a:p>
          <a:p>
            <a:pPr indent="0" lvl="0" marL="0" rtl="0" algn="l">
              <a:lnSpc>
                <a:spcPct val="100000"/>
              </a:lnSpc>
              <a:spcBef>
                <a:spcPts val="0"/>
              </a:spcBef>
              <a:spcAft>
                <a:spcPts val="0"/>
              </a:spcAft>
              <a:buSzPts val="1100"/>
              <a:buNone/>
            </a:pPr>
            <a:r>
              <a:rPr lang="en-GB"/>
              <a:t>The render tree contains rectangles with visual attributes like color and dimensions. The rectangles are in the right order to be displayed on the screen.</a:t>
            </a:r>
            <a:endParaRPr/>
          </a:p>
          <a:p>
            <a:pPr indent="0" lvl="0" marL="0" rtl="0" algn="l">
              <a:lnSpc>
                <a:spcPct val="100000"/>
              </a:lnSpc>
              <a:spcBef>
                <a:spcPts val="0"/>
              </a:spcBef>
              <a:spcAft>
                <a:spcPts val="0"/>
              </a:spcAft>
              <a:buSzPts val="1100"/>
              <a:buNone/>
            </a:pPr>
            <a:r>
              <a:rPr lang="en-GB"/>
              <a:t>After the construction of the render tree it goes through a "</a:t>
            </a:r>
            <a:r>
              <a:rPr lang="en-GB" u="sng">
                <a:solidFill>
                  <a:schemeClr val="hlink"/>
                </a:solidFill>
                <a:hlinkClick r:id="rId4"/>
              </a:rPr>
              <a:t>layout</a:t>
            </a:r>
            <a:r>
              <a:rPr lang="en-GB"/>
              <a:t>" process. This means giving each node the exact coordinates where it should appear on the screen. The next stage is </a:t>
            </a:r>
            <a:r>
              <a:rPr lang="en-GB" u="sng">
                <a:solidFill>
                  <a:schemeClr val="hlink"/>
                </a:solidFill>
                <a:hlinkClick r:id="rId5"/>
              </a:rPr>
              <a:t>painting</a:t>
            </a:r>
            <a:r>
              <a:rPr lang="en-GB"/>
              <a:t>–the render tree will be traversed and each node will be painted using the UI backend layer.</a:t>
            </a:r>
            <a:endParaRPr/>
          </a:p>
          <a:p>
            <a:pPr indent="0" lvl="0" marL="0" rtl="0" algn="l">
              <a:lnSpc>
                <a:spcPct val="100000"/>
              </a:lnSpc>
              <a:spcBef>
                <a:spcPts val="0"/>
              </a:spcBef>
              <a:spcAft>
                <a:spcPts val="0"/>
              </a:spcAft>
              <a:buSzPts val="1100"/>
              <a:buNone/>
            </a:pPr>
            <a:r>
              <a:rPr lang="en-GB"/>
              <a:t>A gradual process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Opera → Webkit</a:t>
            </a:r>
            <a:endParaRPr/>
          </a:p>
          <a:p>
            <a:pPr indent="0" lvl="0" marL="0" rtl="0" algn="l">
              <a:lnSpc>
                <a:spcPct val="100000"/>
              </a:lnSpc>
              <a:spcBef>
                <a:spcPts val="0"/>
              </a:spcBef>
              <a:spcAft>
                <a:spcPts val="0"/>
              </a:spcAft>
              <a:buSzPts val="1100"/>
              <a:buNone/>
            </a:pPr>
            <a:r>
              <a:rPr lang="en-GB"/>
              <a:t>Chome → Blink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50">
                <a:solidFill>
                  <a:srgbClr val="222222"/>
                </a:solidFill>
                <a:highlight>
                  <a:srgbClr val="FFFFFF"/>
                </a:highlight>
              </a:rPr>
              <a:t>The First Browser War was </a:t>
            </a:r>
            <a:r>
              <a:rPr lang="en-GB" sz="1050" u="sng">
                <a:solidFill>
                  <a:schemeClr val="hlink"/>
                </a:solidFill>
                <a:highlight>
                  <a:srgbClr val="FFFFFF"/>
                </a:highlight>
                <a:hlinkClick r:id="rId2"/>
              </a:rPr>
              <a:t>Microsoft</a:t>
            </a:r>
            <a:r>
              <a:rPr lang="en-GB" sz="1050">
                <a:solidFill>
                  <a:srgbClr val="222222"/>
                </a:solidFill>
                <a:highlight>
                  <a:srgbClr val="FFFFFF"/>
                </a:highlight>
              </a:rPr>
              <a:t>'s </a:t>
            </a:r>
            <a:r>
              <a:rPr lang="en-GB" sz="1050" u="sng">
                <a:solidFill>
                  <a:schemeClr val="hlink"/>
                </a:solidFill>
                <a:highlight>
                  <a:srgbClr val="FFFFFF"/>
                </a:highlight>
                <a:hlinkClick r:id="rId3"/>
              </a:rPr>
              <a:t>Internet Explorer</a:t>
            </a:r>
            <a:r>
              <a:rPr lang="en-GB" sz="1050">
                <a:solidFill>
                  <a:srgbClr val="222222"/>
                </a:solidFill>
                <a:highlight>
                  <a:srgbClr val="FFFFFF"/>
                </a:highlight>
              </a:rPr>
              <a:t> against </a:t>
            </a:r>
            <a:r>
              <a:rPr lang="en-GB" sz="1050" u="sng">
                <a:solidFill>
                  <a:schemeClr val="hlink"/>
                </a:solidFill>
                <a:highlight>
                  <a:srgbClr val="FFFFFF"/>
                </a:highlight>
                <a:hlinkClick r:id="rId4"/>
              </a:rPr>
              <a:t>Netscape</a:t>
            </a:r>
            <a:r>
              <a:rPr lang="en-GB" sz="1050">
                <a:solidFill>
                  <a:srgbClr val="222222"/>
                </a:solidFill>
                <a:highlight>
                  <a:srgbClr val="FFFFFF"/>
                </a:highlight>
              </a:rPr>
              <a:t>'s </a:t>
            </a:r>
            <a:r>
              <a:rPr lang="en-GB" sz="1050" u="sng">
                <a:solidFill>
                  <a:schemeClr val="hlink"/>
                </a:solidFill>
                <a:highlight>
                  <a:srgbClr val="FFFFFF"/>
                </a:highlight>
                <a:hlinkClick r:id="rId5"/>
              </a:rPr>
              <a:t>Navigator</a:t>
            </a:r>
            <a:r>
              <a:rPr lang="en-GB" sz="1050">
                <a:solidFill>
                  <a:srgbClr val="222222"/>
                </a:solidFill>
                <a:highlight>
                  <a:srgbClr val="FFFFFF"/>
                </a:highlight>
              </a:rPr>
              <a:t> during the late 1990s (1996 - 2001). Explorer (2-4), Netscape</a:t>
            </a:r>
            <a:endParaRPr sz="1050">
              <a:solidFill>
                <a:srgbClr val="222222"/>
              </a:solidFill>
              <a:highlight>
                <a:srgbClr val="FFFFFF"/>
              </a:highlight>
            </a:endParaRPr>
          </a:p>
          <a:p>
            <a:pPr indent="0" lvl="0" marL="0" rtl="0" algn="l">
              <a:lnSpc>
                <a:spcPct val="100000"/>
              </a:lnSpc>
              <a:spcBef>
                <a:spcPts val="0"/>
              </a:spcBef>
              <a:spcAft>
                <a:spcPts val="0"/>
              </a:spcAft>
              <a:buSzPts val="1100"/>
              <a:buNone/>
            </a:pPr>
            <a:r>
              <a:rPr lang="en-GB" sz="1050">
                <a:solidFill>
                  <a:srgbClr val="222222"/>
                </a:solidFill>
                <a:highlight>
                  <a:srgbClr val="FFFFFF"/>
                </a:highlight>
              </a:rPr>
              <a:t>The second was at the beginning of 2004 - </a:t>
            </a:r>
            <a:endParaRPr sz="1050">
              <a:solidFill>
                <a:srgbClr val="222222"/>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Level of participiants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It lets the browser know how the document should be interpreted, by indicating what version or standard of HTML (or other markup language) is being used. </a:t>
            </a:r>
            <a:endParaRPr/>
          </a:p>
          <a:p>
            <a:pPr indent="0" lvl="0" marL="0" rtl="0" algn="l">
              <a:lnSpc>
                <a:spcPct val="100000"/>
              </a:lnSpc>
              <a:spcBef>
                <a:spcPts val="0"/>
              </a:spcBef>
              <a:spcAft>
                <a:spcPts val="0"/>
              </a:spcAft>
              <a:buSzPts val="1100"/>
              <a:buNone/>
            </a:pPr>
            <a:r>
              <a:rPr lang="en-GB"/>
              <a:t>they use “Quirks mode”, which is more backwards compatible with old practices and old browsers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&lt;!DOCTYPE html&gt;</a:t>
            </a:r>
            <a:endParaRPr/>
          </a:p>
          <a:p>
            <a:pPr indent="0" lvl="0" marL="0" rtl="0" algn="l">
              <a:lnSpc>
                <a:spcPct val="100000"/>
              </a:lnSpc>
              <a:spcBef>
                <a:spcPts val="0"/>
              </a:spcBef>
              <a:spcAft>
                <a:spcPts val="0"/>
              </a:spcAft>
              <a:buSzPts val="1100"/>
              <a:buNone/>
            </a:pPr>
            <a:r>
              <a:rPr lang="en-GB"/>
              <a:t>&lt;html&gt;</a:t>
            </a:r>
            <a:endParaRPr/>
          </a:p>
          <a:p>
            <a:pPr indent="0" lvl="0" marL="0" rtl="0" algn="l">
              <a:lnSpc>
                <a:spcPct val="100000"/>
              </a:lnSpc>
              <a:spcBef>
                <a:spcPts val="0"/>
              </a:spcBef>
              <a:spcAft>
                <a:spcPts val="0"/>
              </a:spcAft>
              <a:buSzPts val="1100"/>
              <a:buNone/>
            </a:pPr>
            <a:r>
              <a:rPr lang="en-GB"/>
              <a:t>&lt;head&gt;</a:t>
            </a:r>
            <a:endParaRPr/>
          </a:p>
          <a:p>
            <a:pPr indent="0" lvl="0" marL="0" rtl="0" algn="l">
              <a:lnSpc>
                <a:spcPct val="100000"/>
              </a:lnSpc>
              <a:spcBef>
                <a:spcPts val="0"/>
              </a:spcBef>
              <a:spcAft>
                <a:spcPts val="0"/>
              </a:spcAft>
              <a:buSzPts val="1100"/>
              <a:buNone/>
            </a:pPr>
            <a:r>
              <a:rPr lang="en-GB"/>
              <a:t>&lt;title&gt;Page Title&lt;/title&gt;</a:t>
            </a:r>
            <a:endParaRPr/>
          </a:p>
          <a:p>
            <a:pPr indent="0" lvl="0" marL="0" rtl="0" algn="l">
              <a:lnSpc>
                <a:spcPct val="100000"/>
              </a:lnSpc>
              <a:spcBef>
                <a:spcPts val="0"/>
              </a:spcBef>
              <a:spcAft>
                <a:spcPts val="0"/>
              </a:spcAft>
              <a:buSzPts val="1100"/>
              <a:buNone/>
            </a:pPr>
            <a:r>
              <a:rPr lang="en-GB"/>
              <a:t>&lt;/head&gt;</a:t>
            </a:r>
            <a:endParaRPr/>
          </a:p>
          <a:p>
            <a:pPr indent="0" lvl="0" marL="0" rtl="0" algn="l">
              <a:lnSpc>
                <a:spcPct val="100000"/>
              </a:lnSpc>
              <a:spcBef>
                <a:spcPts val="0"/>
              </a:spcBef>
              <a:spcAft>
                <a:spcPts val="0"/>
              </a:spcAft>
              <a:buSzPts val="1100"/>
              <a:buNone/>
            </a:pPr>
            <a:r>
              <a:rPr lang="en-GB"/>
              <a:t>&lt;body&gt;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&lt;h1&gt;This is a Heading&lt;/h1&gt;</a:t>
            </a:r>
            <a:endParaRPr/>
          </a:p>
          <a:p>
            <a:pPr indent="0" lvl="0" marL="0" rtl="0" algn="l">
              <a:lnSpc>
                <a:spcPct val="100000"/>
              </a:lnSpc>
              <a:spcBef>
                <a:spcPts val="0"/>
              </a:spcBef>
              <a:spcAft>
                <a:spcPts val="0"/>
              </a:spcAft>
              <a:buSzPts val="1100"/>
              <a:buNone/>
            </a:pPr>
            <a:r>
              <a:rPr lang="en-GB"/>
              <a:t>&lt;p&gt;This is a paragraph.&lt;/p&gt;</a:t>
            </a:r>
            <a:endParaRPr/>
          </a:p>
          <a:p>
            <a:pPr indent="0" lvl="0" marL="0" rtl="0" algn="l">
              <a:lnSpc>
                <a:spcPct val="100000"/>
              </a:lnSpc>
              <a:spcBef>
                <a:spcPts val="0"/>
              </a:spcBef>
              <a:spcAft>
                <a:spcPts val="0"/>
              </a:spcAft>
              <a:buSzPts val="1100"/>
              <a:buNone/>
            </a:pPr>
            <a:r>
              <a:rPr lang="en-GB"/>
              <a:t>&lt;p&gt;Die neue &lt;mark&gt;Organisation&lt;/mark&gt; orientiert sich an den Dimensionen &lt;sup&gt;Markt&lt;/sup&gt;, &lt;em&gt;Solutions und &lt;strong&gt;&lt;mark&gt;Opera&lt;/mark&gt;tions&lt;/strong&gt;&lt;/em&gt; und richtet sich damit &lt;del&gt;optimal&lt;/del&gt; an der Perspektive der Kunden aus. Diese Struktur hat zum Ziel, die &lt;ins&gt;Dyna&lt;sub&gt;mik&lt;/sub&gt;&lt;/ins&gt; und Kundenorientierung der Abraxas &lt;em&gt;trotz der &lt;strong&gt;Grösse&lt;/strong&gt; des Unternehmens&lt;/em&gt; zu erhalten und weiter zu verbessern.&lt;/p&gt;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&lt;/body&gt;</a:t>
            </a:r>
            <a:endParaRPr/>
          </a:p>
          <a:p>
            <a:pPr indent="0" lvl="0" marL="0" rtl="0" algn="l">
              <a:lnSpc>
                <a:spcPct val="100000"/>
              </a:lnSpc>
              <a:spcBef>
                <a:spcPts val="0"/>
              </a:spcBef>
              <a:spcAft>
                <a:spcPts val="0"/>
              </a:spcAft>
              <a:buSzPts val="1100"/>
              <a:buNone/>
            </a:pPr>
            <a:r>
              <a:rPr lang="en-GB"/>
              <a:t>&lt;/html&gt;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&lt;!DOCTYPE html&gt;</a:t>
            </a:r>
            <a:endParaRPr/>
          </a:p>
          <a:p>
            <a:pPr indent="0" lvl="0" marL="0" rtl="0" algn="l">
              <a:lnSpc>
                <a:spcPct val="100000"/>
              </a:lnSpc>
              <a:spcBef>
                <a:spcPts val="0"/>
              </a:spcBef>
              <a:spcAft>
                <a:spcPts val="0"/>
              </a:spcAft>
              <a:buSzPts val="1100"/>
              <a:buNone/>
            </a:pPr>
            <a:r>
              <a:rPr lang="en-GB"/>
              <a:t>&lt;html&gt;</a:t>
            </a:r>
            <a:endParaRPr/>
          </a:p>
          <a:p>
            <a:pPr indent="0" lvl="0" marL="0" rtl="0" algn="l">
              <a:lnSpc>
                <a:spcPct val="100000"/>
              </a:lnSpc>
              <a:spcBef>
                <a:spcPts val="0"/>
              </a:spcBef>
              <a:spcAft>
                <a:spcPts val="0"/>
              </a:spcAft>
              <a:buSzPts val="1100"/>
              <a:buNone/>
            </a:pPr>
            <a:r>
              <a:rPr lang="en-GB"/>
              <a:t>&lt;head&gt;</a:t>
            </a:r>
            <a:endParaRPr/>
          </a:p>
          <a:p>
            <a:pPr indent="0" lvl="0" marL="0" rtl="0" algn="l">
              <a:lnSpc>
                <a:spcPct val="100000"/>
              </a:lnSpc>
              <a:spcBef>
                <a:spcPts val="0"/>
              </a:spcBef>
              <a:spcAft>
                <a:spcPts val="0"/>
              </a:spcAft>
              <a:buSzPts val="1100"/>
              <a:buNone/>
            </a:pPr>
            <a:r>
              <a:rPr lang="en-GB"/>
              <a:t>&lt;title&gt;Page Title&lt;/title&gt;</a:t>
            </a:r>
            <a:endParaRPr/>
          </a:p>
          <a:p>
            <a:pPr indent="0" lvl="0" marL="0" rtl="0" algn="l">
              <a:lnSpc>
                <a:spcPct val="100000"/>
              </a:lnSpc>
              <a:spcBef>
                <a:spcPts val="0"/>
              </a:spcBef>
              <a:spcAft>
                <a:spcPts val="0"/>
              </a:spcAft>
              <a:buSzPts val="1100"/>
              <a:buNone/>
            </a:pPr>
            <a:r>
              <a:rPr lang="en-GB"/>
              <a:t>&lt;/head&gt;</a:t>
            </a:r>
            <a:endParaRPr/>
          </a:p>
          <a:p>
            <a:pPr indent="0" lvl="0" marL="0" rtl="0" algn="l">
              <a:lnSpc>
                <a:spcPct val="100000"/>
              </a:lnSpc>
              <a:spcBef>
                <a:spcPts val="0"/>
              </a:spcBef>
              <a:spcAft>
                <a:spcPts val="0"/>
              </a:spcAft>
              <a:buSzPts val="1100"/>
              <a:buNone/>
            </a:pPr>
            <a:r>
              <a:rPr lang="en-GB"/>
              <a:t>&lt;body&gt;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&lt;h1&gt;This is a Heading&lt;/h1&gt;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&lt;fieldset&gt;</a:t>
            </a:r>
            <a:endParaRPr/>
          </a:p>
          <a:p>
            <a:pPr indent="0" lvl="0" marL="0" rtl="0" algn="l">
              <a:lnSpc>
                <a:spcPct val="100000"/>
              </a:lnSpc>
              <a:spcBef>
                <a:spcPts val="0"/>
              </a:spcBef>
              <a:spcAft>
                <a:spcPts val="0"/>
              </a:spcAft>
              <a:buSzPts val="1100"/>
              <a:buNone/>
            </a:pPr>
            <a:r>
              <a:rPr lang="en-GB"/>
              <a:t>&lt;legend&gt;The Organisation&lt;/legend&gt;</a:t>
            </a:r>
            <a:endParaRPr/>
          </a:p>
          <a:p>
            <a:pPr indent="0" lvl="0" marL="0" rtl="0" algn="l">
              <a:lnSpc>
                <a:spcPct val="100000"/>
              </a:lnSpc>
              <a:spcBef>
                <a:spcPts val="0"/>
              </a:spcBef>
              <a:spcAft>
                <a:spcPts val="0"/>
              </a:spcAft>
              <a:buSzPts val="1100"/>
              <a:buNone/>
            </a:pPr>
            <a:r>
              <a:rPr lang="en-GB"/>
              <a:t>&lt;p&gt;</a:t>
            </a:r>
            <a:endParaRPr/>
          </a:p>
          <a:p>
            <a:pPr indent="0" lvl="0" marL="0" rtl="0" algn="l">
              <a:lnSpc>
                <a:spcPct val="100000"/>
              </a:lnSpc>
              <a:spcBef>
                <a:spcPts val="0"/>
              </a:spcBef>
              <a:spcAft>
                <a:spcPts val="0"/>
              </a:spcAft>
              <a:buSzPts val="1100"/>
              <a:buNone/>
            </a:pPr>
            <a:r>
              <a:rPr lang="en-GB"/>
              <a:t>Die neue Organisation orientiert sich an den Dimensionen Markt, Solutions und Operations ...</a:t>
            </a:r>
            <a:endParaRPr/>
          </a:p>
          <a:p>
            <a:pPr indent="0" lvl="0" marL="0" rtl="0" algn="l">
              <a:lnSpc>
                <a:spcPct val="100000"/>
              </a:lnSpc>
              <a:spcBef>
                <a:spcPts val="0"/>
              </a:spcBef>
              <a:spcAft>
                <a:spcPts val="0"/>
              </a:spcAft>
              <a:buSzPts val="1100"/>
              <a:buNone/>
            </a:pPr>
            <a:r>
              <a:rPr lang="en-GB"/>
              <a:t>&lt;/p&gt;</a:t>
            </a:r>
            <a:endParaRPr/>
          </a:p>
          <a:p>
            <a:pPr indent="0" lvl="0" marL="0" rtl="0" algn="l">
              <a:lnSpc>
                <a:spcPct val="100000"/>
              </a:lnSpc>
              <a:spcBef>
                <a:spcPts val="0"/>
              </a:spcBef>
              <a:spcAft>
                <a:spcPts val="0"/>
              </a:spcAft>
              <a:buSzPts val="1100"/>
              <a:buNone/>
            </a:pPr>
            <a:r>
              <a:rPr lang="en-GB"/>
              <a:t>&lt;pre&gt;</a:t>
            </a:r>
            <a:endParaRPr/>
          </a:p>
          <a:p>
            <a:pPr indent="0" lvl="0" marL="0" rtl="0" algn="l">
              <a:lnSpc>
                <a:spcPct val="100000"/>
              </a:lnSpc>
              <a:spcBef>
                <a:spcPts val="0"/>
              </a:spcBef>
              <a:spcAft>
                <a:spcPts val="0"/>
              </a:spcAft>
              <a:buSzPts val="1100"/>
              <a:buNone/>
            </a:pPr>
            <a:r>
              <a:rPr lang="en-GB"/>
              <a:t>                  Abraxas Informatik AG</a:t>
            </a:r>
            <a:endParaRPr/>
          </a:p>
          <a:p>
            <a:pPr indent="0" lvl="0" marL="0" rtl="0" algn="l">
              <a:lnSpc>
                <a:spcPct val="100000"/>
              </a:lnSpc>
              <a:spcBef>
                <a:spcPts val="0"/>
              </a:spcBef>
              <a:spcAft>
                <a:spcPts val="0"/>
              </a:spcAft>
              <a:buSzPts val="1100"/>
              <a:buNone/>
            </a:pPr>
            <a:r>
              <a:rPr lang="en-GB"/>
              <a:t>&lt;/pre&gt;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&lt;q&gt; ORGANIGRAMM DER ABRAXAS &lt;/q&gt;</a:t>
            </a:r>
            <a:endParaRPr/>
          </a:p>
          <a:p>
            <a:pPr indent="0" lvl="0" marL="0" rtl="0" algn="l">
              <a:lnSpc>
                <a:spcPct val="100000"/>
              </a:lnSpc>
              <a:spcBef>
                <a:spcPts val="0"/>
              </a:spcBef>
              <a:spcAft>
                <a:spcPts val="0"/>
              </a:spcAft>
              <a:buSzPts val="1100"/>
              <a:buNone/>
            </a:pPr>
            <a:r>
              <a:rPr lang="en-GB"/>
              <a:t>&lt;/fieldset&gt;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&lt;img width="300" src="https://www.abraxas.ch/media/90001/abraxas-organigramm.jpg?anchor=center&amp;mode=crop&amp;width=700&amp;rnd=131670819710000000" &gt;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&lt;blockquote&gt; Erfahrene Fachleute und junge, motivierte Köpfe packen bei uns spannende Projekte gemeinsam an. &lt;/blockquote&gt;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&lt;/body&gt;</a:t>
            </a:r>
            <a:endParaRPr/>
          </a:p>
          <a:p>
            <a:pPr indent="0" lvl="0" marL="0" rtl="0" algn="l">
              <a:lnSpc>
                <a:spcPct val="100000"/>
              </a:lnSpc>
              <a:spcBef>
                <a:spcPts val="0"/>
              </a:spcBef>
              <a:spcAft>
                <a:spcPts val="0"/>
              </a:spcAft>
              <a:buSzPts val="1100"/>
              <a:buNone/>
            </a:pPr>
            <a:r>
              <a:rPr lang="en-GB"/>
              <a:t>&lt;/html&gt;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&lt;!DOCTYPE html&gt;</a:t>
            </a:r>
            <a:endParaRPr/>
          </a:p>
          <a:p>
            <a:pPr indent="0" lvl="0" marL="0" rtl="0" algn="l">
              <a:lnSpc>
                <a:spcPct val="100000"/>
              </a:lnSpc>
              <a:spcBef>
                <a:spcPts val="0"/>
              </a:spcBef>
              <a:spcAft>
                <a:spcPts val="0"/>
              </a:spcAft>
              <a:buSzPts val="1100"/>
              <a:buNone/>
            </a:pPr>
            <a:r>
              <a:rPr lang="en-GB"/>
              <a:t>&lt;html&gt;</a:t>
            </a:r>
            <a:endParaRPr/>
          </a:p>
          <a:p>
            <a:pPr indent="0" lvl="0" marL="0" rtl="0" algn="l">
              <a:lnSpc>
                <a:spcPct val="100000"/>
              </a:lnSpc>
              <a:spcBef>
                <a:spcPts val="0"/>
              </a:spcBef>
              <a:spcAft>
                <a:spcPts val="0"/>
              </a:spcAft>
              <a:buSzPts val="1100"/>
              <a:buNone/>
            </a:pPr>
            <a:r>
              <a:rPr lang="en-GB"/>
              <a:t>&lt;head&gt;</a:t>
            </a:r>
            <a:endParaRPr/>
          </a:p>
          <a:p>
            <a:pPr indent="0" lvl="0" marL="0" rtl="0" algn="l">
              <a:lnSpc>
                <a:spcPct val="100000"/>
              </a:lnSpc>
              <a:spcBef>
                <a:spcPts val="0"/>
              </a:spcBef>
              <a:spcAft>
                <a:spcPts val="0"/>
              </a:spcAft>
              <a:buSzPts val="1100"/>
              <a:buNone/>
            </a:pPr>
            <a:r>
              <a:rPr lang="en-GB"/>
              <a:t>&lt;title&gt;Page Title&lt;/title&gt;</a:t>
            </a:r>
            <a:endParaRPr/>
          </a:p>
          <a:p>
            <a:pPr indent="0" lvl="0" marL="0" rtl="0" algn="l">
              <a:lnSpc>
                <a:spcPct val="100000"/>
              </a:lnSpc>
              <a:spcBef>
                <a:spcPts val="0"/>
              </a:spcBef>
              <a:spcAft>
                <a:spcPts val="0"/>
              </a:spcAft>
              <a:buSzPts val="1100"/>
              <a:buNone/>
            </a:pPr>
            <a:r>
              <a:rPr lang="en-GB"/>
              <a:t>&lt;/head&gt;</a:t>
            </a:r>
            <a:endParaRPr/>
          </a:p>
          <a:p>
            <a:pPr indent="0" lvl="0" marL="0" rtl="0" algn="l">
              <a:lnSpc>
                <a:spcPct val="100000"/>
              </a:lnSpc>
              <a:spcBef>
                <a:spcPts val="0"/>
              </a:spcBef>
              <a:spcAft>
                <a:spcPts val="0"/>
              </a:spcAft>
              <a:buSzPts val="1100"/>
              <a:buNone/>
            </a:pPr>
            <a:r>
              <a:rPr lang="en-GB"/>
              <a:t>&lt;body&gt;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&lt;h1&gt;This is a Heading&lt;/h1&gt;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&lt;fieldset&gt;</a:t>
            </a:r>
            <a:endParaRPr/>
          </a:p>
          <a:p>
            <a:pPr indent="0" lvl="0" marL="0" rtl="0" algn="l">
              <a:lnSpc>
                <a:spcPct val="100000"/>
              </a:lnSpc>
              <a:spcBef>
                <a:spcPts val="0"/>
              </a:spcBef>
              <a:spcAft>
                <a:spcPts val="0"/>
              </a:spcAft>
              <a:buSzPts val="1100"/>
              <a:buNone/>
            </a:pPr>
            <a:r>
              <a:rPr lang="en-GB"/>
              <a:t>&lt;legend&gt;The Organisation&lt;/legend&gt;</a:t>
            </a:r>
            <a:endParaRPr/>
          </a:p>
          <a:p>
            <a:pPr indent="0" lvl="0" marL="0" rtl="0" algn="l">
              <a:lnSpc>
                <a:spcPct val="100000"/>
              </a:lnSpc>
              <a:spcBef>
                <a:spcPts val="0"/>
              </a:spcBef>
              <a:spcAft>
                <a:spcPts val="0"/>
              </a:spcAft>
              <a:buSzPts val="1100"/>
              <a:buNone/>
            </a:pPr>
            <a:r>
              <a:rPr lang="en-GB"/>
              <a:t>&lt;p&gt;</a:t>
            </a:r>
            <a:endParaRPr/>
          </a:p>
          <a:p>
            <a:pPr indent="0" lvl="0" marL="0" rtl="0" algn="l">
              <a:lnSpc>
                <a:spcPct val="100000"/>
              </a:lnSpc>
              <a:spcBef>
                <a:spcPts val="0"/>
              </a:spcBef>
              <a:spcAft>
                <a:spcPts val="0"/>
              </a:spcAft>
              <a:buSzPts val="1100"/>
              <a:buNone/>
            </a:pPr>
            <a:r>
              <a:rPr lang="en-GB"/>
              <a:t>Die neue Organisation orientiert sich an den Dimensionen Markt, Solutions und Operations ...</a:t>
            </a:r>
            <a:endParaRPr/>
          </a:p>
          <a:p>
            <a:pPr indent="0" lvl="0" marL="0" rtl="0" algn="l">
              <a:lnSpc>
                <a:spcPct val="100000"/>
              </a:lnSpc>
              <a:spcBef>
                <a:spcPts val="0"/>
              </a:spcBef>
              <a:spcAft>
                <a:spcPts val="0"/>
              </a:spcAft>
              <a:buSzPts val="1100"/>
              <a:buNone/>
            </a:pPr>
            <a:r>
              <a:rPr lang="en-GB"/>
              <a:t>&lt;/p&gt;</a:t>
            </a:r>
            <a:endParaRPr/>
          </a:p>
          <a:p>
            <a:pPr indent="0" lvl="0" marL="0" rtl="0" algn="l">
              <a:lnSpc>
                <a:spcPct val="100000"/>
              </a:lnSpc>
              <a:spcBef>
                <a:spcPts val="0"/>
              </a:spcBef>
              <a:spcAft>
                <a:spcPts val="0"/>
              </a:spcAft>
              <a:buSzPts val="1100"/>
              <a:buNone/>
            </a:pPr>
            <a:r>
              <a:rPr lang="en-GB"/>
              <a:t>&lt;pre&gt;</a:t>
            </a:r>
            <a:endParaRPr/>
          </a:p>
          <a:p>
            <a:pPr indent="0" lvl="0" marL="0" rtl="0" algn="l">
              <a:lnSpc>
                <a:spcPct val="100000"/>
              </a:lnSpc>
              <a:spcBef>
                <a:spcPts val="0"/>
              </a:spcBef>
              <a:spcAft>
                <a:spcPts val="0"/>
              </a:spcAft>
              <a:buSzPts val="1100"/>
              <a:buNone/>
            </a:pPr>
            <a:r>
              <a:rPr lang="en-GB"/>
              <a:t>                  Abraxas Informatik AG</a:t>
            </a:r>
            <a:endParaRPr/>
          </a:p>
          <a:p>
            <a:pPr indent="0" lvl="0" marL="0" rtl="0" algn="l">
              <a:lnSpc>
                <a:spcPct val="100000"/>
              </a:lnSpc>
              <a:spcBef>
                <a:spcPts val="0"/>
              </a:spcBef>
              <a:spcAft>
                <a:spcPts val="0"/>
              </a:spcAft>
              <a:buSzPts val="1100"/>
              <a:buNone/>
            </a:pPr>
            <a:r>
              <a:rPr lang="en-GB"/>
              <a:t>&lt;/pre&gt;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&lt;q&gt; ORGANIGRAMM DER ABRAXAS &lt;/q&gt;</a:t>
            </a:r>
            <a:endParaRPr/>
          </a:p>
          <a:p>
            <a:pPr indent="0" lvl="0" marL="0" rtl="0" algn="l">
              <a:lnSpc>
                <a:spcPct val="100000"/>
              </a:lnSpc>
              <a:spcBef>
                <a:spcPts val="0"/>
              </a:spcBef>
              <a:spcAft>
                <a:spcPts val="0"/>
              </a:spcAft>
              <a:buSzPts val="1100"/>
              <a:buNone/>
            </a:pPr>
            <a:r>
              <a:rPr lang="en-GB"/>
              <a:t>&lt;/fieldset&gt;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&lt;img width="300" src="https://www.abraxas.ch/media/90001/abraxas-organigramm.jpg?anchor=center&amp;mode=crop&amp;width=700&amp;rnd=131670819710000000" &gt;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&lt;blockquote&gt; Erfahrene Fachleute und junge, motivierte Köpfe packen bei uns spannende Projekte gemeinsam an. &lt;/blockquote&gt;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&lt;/body&gt;</a:t>
            </a:r>
            <a:endParaRPr/>
          </a:p>
          <a:p>
            <a:pPr indent="0" lvl="0" marL="0" rtl="0" algn="l">
              <a:lnSpc>
                <a:spcPct val="100000"/>
              </a:lnSpc>
              <a:spcBef>
                <a:spcPts val="0"/>
              </a:spcBef>
              <a:spcAft>
                <a:spcPts val="0"/>
              </a:spcAft>
              <a:buSzPts val="1100"/>
              <a:buNone/>
            </a:pPr>
            <a:r>
              <a:rPr lang="en-GB"/>
              <a:t>&lt;/html&gt;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1"/>
              </a:buClr>
              <a:buSzPts val="1600"/>
              <a:buFont typeface="Lato"/>
              <a:buChar char="●"/>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 name="Shape 71"/>
        <p:cNvGrpSpPr/>
        <p:nvPr/>
      </p:nvGrpSpPr>
      <p:grpSpPr>
        <a:xfrm>
          <a:off x="0" y="0"/>
          <a:ext cx="0" cy="0"/>
          <a:chOff x="0" y="0"/>
          <a:chExt cx="0" cy="0"/>
        </a:xfrm>
      </p:grpSpPr>
      <p:sp>
        <p:nvSpPr>
          <p:cNvPr id="72" name="Google Shape;72;p1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 name="Google Shape;73;p11"/>
          <p:cNvGrpSpPr/>
          <p:nvPr/>
        </p:nvGrpSpPr>
        <p:grpSpPr>
          <a:xfrm>
            <a:off x="830392" y="1191256"/>
            <a:ext cx="745763" cy="45826"/>
            <a:chOff x="4580561" y="2589004"/>
            <a:chExt cx="1064464" cy="25200"/>
          </a:xfrm>
        </p:grpSpPr>
        <p:sp>
          <p:nvSpPr>
            <p:cNvPr id="74" name="Google Shape;74;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11"/>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77" name="Google Shape;77;p11"/>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8" name="Google Shape;78;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9" name="Shape 79"/>
        <p:cNvGrpSpPr/>
        <p:nvPr/>
      </p:nvGrpSpPr>
      <p:grpSpPr>
        <a:xfrm>
          <a:off x="0" y="0"/>
          <a:ext cx="0" cy="0"/>
          <a:chOff x="0" y="0"/>
          <a:chExt cx="0" cy="0"/>
        </a:xfrm>
      </p:grpSpPr>
      <p:grpSp>
        <p:nvGrpSpPr>
          <p:cNvPr id="80" name="Google Shape;80;p12"/>
          <p:cNvGrpSpPr/>
          <p:nvPr/>
        </p:nvGrpSpPr>
        <p:grpSpPr>
          <a:xfrm>
            <a:off x="830392" y="4169130"/>
            <a:ext cx="745763" cy="45826"/>
            <a:chOff x="4580561" y="2589004"/>
            <a:chExt cx="1064464" cy="25200"/>
          </a:xfrm>
        </p:grpSpPr>
        <p:sp>
          <p:nvSpPr>
            <p:cNvPr id="81" name="Google Shape;81;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 name="Google Shape;83;p12"/>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4" name="Google Shape;84;p12"/>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85" name="Google Shape;85;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8" name="Google Shape;38;p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42" name="Google Shape;42;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43" name="Shape 43"/>
        <p:cNvGrpSpPr/>
        <p:nvPr/>
      </p:nvGrpSpPr>
      <p:grpSpPr>
        <a:xfrm>
          <a:off x="0" y="0"/>
          <a:ext cx="0" cy="0"/>
          <a:chOff x="0" y="0"/>
          <a:chExt cx="0" cy="0"/>
        </a:xfrm>
      </p:grpSpPr>
      <p:sp>
        <p:nvSpPr>
          <p:cNvPr id="44" name="Google Shape;44;p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7"/>
          <p:cNvSpPr/>
          <p:nvPr/>
        </p:nvSpPr>
        <p:spPr>
          <a:xfrm>
            <a:off x="0" y="0"/>
            <a:ext cx="458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47" name="Google Shape;47;p7"/>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48" name="Google Shape;4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sp>
        <p:nvSpPr>
          <p:cNvPr id="50" name="Google Shape;5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 name="Google Shape;51;p8"/>
          <p:cNvGrpSpPr/>
          <p:nvPr/>
        </p:nvGrpSpPr>
        <p:grpSpPr>
          <a:xfrm>
            <a:off x="830392" y="11912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5" name="Google Shape;55;p8"/>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6" name="Google Shape;56;p8"/>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7" name="Google Shape;57;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8" name="Shape 58"/>
        <p:cNvGrpSpPr/>
        <p:nvPr/>
      </p:nvGrpSpPr>
      <p:grpSpPr>
        <a:xfrm>
          <a:off x="0" y="0"/>
          <a:ext cx="0" cy="0"/>
          <a:chOff x="0" y="0"/>
          <a:chExt cx="0" cy="0"/>
        </a:xfrm>
      </p:grpSpPr>
      <p:grpSp>
        <p:nvGrpSpPr>
          <p:cNvPr id="59" name="Google Shape;59;p9"/>
          <p:cNvGrpSpPr/>
          <p:nvPr/>
        </p:nvGrpSpPr>
        <p:grpSpPr>
          <a:xfrm>
            <a:off x="830392" y="4169130"/>
            <a:ext cx="745763" cy="45826"/>
            <a:chOff x="4580561" y="2589004"/>
            <a:chExt cx="1064464" cy="25200"/>
          </a:xfrm>
        </p:grpSpPr>
        <p:sp>
          <p:nvSpPr>
            <p:cNvPr id="60" name="Google Shape;60;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9"/>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3" name="Google Shape;63;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10"/>
          <p:cNvGrpSpPr/>
          <p:nvPr/>
        </p:nvGrpSpPr>
        <p:grpSpPr>
          <a:xfrm>
            <a:off x="830392" y="1191256"/>
            <a:ext cx="745763" cy="45826"/>
            <a:chOff x="4580561" y="2589004"/>
            <a:chExt cx="1064464" cy="25200"/>
          </a:xfrm>
        </p:grpSpPr>
        <p:sp>
          <p:nvSpPr>
            <p:cNvPr id="67" name="Google Shape;67;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1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70" name="Google Shape;70;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4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48.png"/><Relationship Id="rId4" Type="http://schemas.openxmlformats.org/officeDocument/2006/relationships/image" Target="../media/image4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hyperlink" Target="http://progress_bar_id" TargetMode="Externa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hyperlink" Target="http://progress_bar_i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4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3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hyperlink" Target="http://abc.com"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hyperlink" Target="https://marksheet.io/html-block-inline.html" TargetMode="External"/><Relationship Id="rId4" Type="http://schemas.openxmlformats.org/officeDocument/2006/relationships/image" Target="../media/image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GB"/>
              <a:t>FrontEnd Training - I</a:t>
            </a:r>
            <a:endParaRPr/>
          </a:p>
          <a:p>
            <a:pPr indent="0" lvl="0" marL="0" rtl="0" algn="l">
              <a:lnSpc>
                <a:spcPct val="100000"/>
              </a:lnSpc>
              <a:spcBef>
                <a:spcPts val="0"/>
              </a:spcBef>
              <a:spcAft>
                <a:spcPts val="0"/>
              </a:spcAft>
              <a:buSzPts val="4200"/>
              <a:buNone/>
            </a:pPr>
            <a:r>
              <a:rPr lang="en-GB"/>
              <a:t>HTML</a:t>
            </a:r>
            <a:endParaRPr/>
          </a:p>
        </p:txBody>
      </p:sp>
      <p:sp>
        <p:nvSpPr>
          <p:cNvPr id="93" name="Google Shape;93;p14"/>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Abraxas Informatik AG</a:t>
            </a:r>
            <a:endParaRPr/>
          </a:p>
          <a:p>
            <a:pPr indent="0" lvl="0" marL="0" rtl="0" algn="l">
              <a:lnSpc>
                <a:spcPct val="100000"/>
              </a:lnSpc>
              <a:spcBef>
                <a:spcPts val="0"/>
              </a:spcBef>
              <a:spcAft>
                <a:spcPts val="0"/>
              </a:spcAft>
              <a:buSzPts val="1600"/>
              <a:buNone/>
            </a:pPr>
            <a:r>
              <a:rPr lang="en-GB"/>
              <a:t>Mehmet Dogan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idx="1" type="body"/>
          </p:nvPr>
        </p:nvSpPr>
        <p:spPr>
          <a:xfrm>
            <a:off x="724950" y="4173174"/>
            <a:ext cx="7697400" cy="66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An HTML document has a very simple initial structure. But it can be structured very complex.</a:t>
            </a:r>
            <a:endParaRPr/>
          </a:p>
          <a:p>
            <a:pPr indent="0" lvl="0" marL="0" rtl="0" algn="ctr">
              <a:lnSpc>
                <a:spcPct val="100000"/>
              </a:lnSpc>
              <a:spcBef>
                <a:spcPts val="0"/>
              </a:spcBef>
              <a:spcAft>
                <a:spcPts val="0"/>
              </a:spcAft>
              <a:buSzPts val="1300"/>
              <a:buNone/>
            </a:pPr>
            <a:r>
              <a:rPr lang="en-GB" sz="600"/>
              <a:t>Source: Clicker, Read Rom NOLA</a:t>
            </a:r>
            <a:endParaRPr sz="600"/>
          </a:p>
        </p:txBody>
      </p:sp>
      <p:pic>
        <p:nvPicPr>
          <p:cNvPr id="148" name="Google Shape;148;p23"/>
          <p:cNvPicPr preferRelativeResize="0"/>
          <p:nvPr/>
        </p:nvPicPr>
        <p:blipFill rotWithShape="1">
          <a:blip r:embed="rId3">
            <a:alphaModFix/>
          </a:blip>
          <a:srcRect b="0" l="0" r="0" t="0"/>
          <a:stretch/>
        </p:blipFill>
        <p:spPr>
          <a:xfrm>
            <a:off x="812450" y="612175"/>
            <a:ext cx="2571750" cy="2838450"/>
          </a:xfrm>
          <a:prstGeom prst="rect">
            <a:avLst/>
          </a:prstGeom>
          <a:noFill/>
          <a:ln>
            <a:noFill/>
          </a:ln>
        </p:spPr>
      </p:pic>
      <p:pic>
        <p:nvPicPr>
          <p:cNvPr id="149" name="Google Shape;149;p23"/>
          <p:cNvPicPr preferRelativeResize="0"/>
          <p:nvPr/>
        </p:nvPicPr>
        <p:blipFill rotWithShape="1">
          <a:blip r:embed="rId4">
            <a:alphaModFix/>
          </a:blip>
          <a:srcRect b="0" l="0" r="0" t="0"/>
          <a:stretch/>
        </p:blipFill>
        <p:spPr>
          <a:xfrm>
            <a:off x="4024700" y="515775"/>
            <a:ext cx="4397641" cy="32982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SVG</a:t>
            </a:r>
            <a:endParaRPr/>
          </a:p>
        </p:txBody>
      </p:sp>
      <p:sp>
        <p:nvSpPr>
          <p:cNvPr id="714" name="Google Shape;714;p11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sz="900"/>
              <a:t>Scalable Vector Graphics</a:t>
            </a:r>
            <a:endParaRPr sz="900"/>
          </a:p>
        </p:txBody>
      </p:sp>
      <p:sp>
        <p:nvSpPr>
          <p:cNvPr id="715" name="Google Shape;715;p113"/>
          <p:cNvSpPr txBox="1"/>
          <p:nvPr/>
        </p:nvSpPr>
        <p:spPr>
          <a:xfrm>
            <a:off x="4854250" y="1016125"/>
            <a:ext cx="4162500" cy="35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The SVG element can be used to draw various shapes on a web page since these are vector based</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An Arrow drawn by SVG</a:t>
            </a:r>
            <a:endParaRPr/>
          </a:p>
          <a:p>
            <a:pPr indent="0" lvl="0" marL="0" rtl="0" algn="ctr">
              <a:lnSpc>
                <a:spcPct val="100000"/>
              </a:lnSpc>
              <a:spcBef>
                <a:spcPts val="0"/>
              </a:spcBef>
              <a:spcAft>
                <a:spcPts val="0"/>
              </a:spcAft>
              <a:buSzPts val="1300"/>
              <a:buNone/>
            </a:pPr>
            <a:r>
              <a:rPr lang="en-GB" sz="800"/>
              <a:t>Source: http://www.tothenew.com/blog/advanced-features-of-html5-and-css3/</a:t>
            </a:r>
            <a:endParaRPr sz="800"/>
          </a:p>
        </p:txBody>
      </p:sp>
      <p:pic>
        <p:nvPicPr>
          <p:cNvPr id="721" name="Google Shape;721;p114"/>
          <p:cNvPicPr preferRelativeResize="0"/>
          <p:nvPr/>
        </p:nvPicPr>
        <p:blipFill rotWithShape="1">
          <a:blip r:embed="rId3">
            <a:alphaModFix/>
          </a:blip>
          <a:srcRect b="0" l="0" r="0" t="0"/>
          <a:stretch/>
        </p:blipFill>
        <p:spPr>
          <a:xfrm>
            <a:off x="253000" y="1474575"/>
            <a:ext cx="8700974" cy="21943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Conditional</a:t>
            </a:r>
            <a:endParaRPr/>
          </a:p>
          <a:p>
            <a:pPr indent="0" lvl="0" marL="0" rtl="0" algn="l">
              <a:lnSpc>
                <a:spcPct val="100000"/>
              </a:lnSpc>
              <a:spcBef>
                <a:spcPts val="0"/>
              </a:spcBef>
              <a:spcAft>
                <a:spcPts val="0"/>
              </a:spcAft>
              <a:buSzPts val="2600"/>
              <a:buNone/>
            </a:pPr>
            <a:r>
              <a:rPr lang="en-GB"/>
              <a:t>Comments</a:t>
            </a:r>
            <a:endParaRPr/>
          </a:p>
        </p:txBody>
      </p:sp>
      <p:sp>
        <p:nvSpPr>
          <p:cNvPr id="727" name="Google Shape;727;p11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sp>
        <p:nvSpPr>
          <p:cNvPr id="728" name="Google Shape;728;p115"/>
          <p:cNvSpPr txBox="1"/>
          <p:nvPr>
            <p:ph idx="2" type="body"/>
          </p:nvPr>
        </p:nvSpPr>
        <p:spPr>
          <a:xfrm>
            <a:off x="4879400" y="1352625"/>
            <a:ext cx="4125000" cy="325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GB" sz="1500">
                <a:solidFill>
                  <a:srgbClr val="000000"/>
                </a:solidFill>
              </a:rPr>
              <a:t>Conditional comments</a:t>
            </a:r>
            <a:r>
              <a:rPr lang="en-GB" sz="1500">
                <a:solidFill>
                  <a:srgbClr val="000000"/>
                </a:solidFill>
              </a:rPr>
              <a:t>, which are nothing more than simple HTML comments that IE (up to version 9) happens to take a peep at, are used to throw a chunk of HTML at these browsers and only these browsers. </a:t>
            </a:r>
            <a:endParaRPr sz="1500">
              <a:solidFill>
                <a:srgbClr val="000000"/>
              </a:solidFill>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rPr lang="en-GB"/>
              <a:t>&lt;!--[if IE]&gt;</a:t>
            </a:r>
            <a:endParaRPr/>
          </a:p>
          <a:p>
            <a:pPr indent="0" lvl="0" marL="0" rtl="0" algn="l">
              <a:lnSpc>
                <a:spcPct val="115000"/>
              </a:lnSpc>
              <a:spcBef>
                <a:spcPts val="1600"/>
              </a:spcBef>
              <a:spcAft>
                <a:spcPts val="0"/>
              </a:spcAft>
              <a:buSzPts val="1300"/>
              <a:buNone/>
            </a:pPr>
            <a:r>
              <a:rPr lang="en-GB"/>
              <a:t>&lt;link href="stupidie.css" rel="stylesheet"&gt;</a:t>
            </a:r>
            <a:endParaRPr/>
          </a:p>
          <a:p>
            <a:pPr indent="0" lvl="0" marL="0" rtl="0" algn="l">
              <a:lnSpc>
                <a:spcPct val="115000"/>
              </a:lnSpc>
              <a:spcBef>
                <a:spcPts val="1600"/>
              </a:spcBef>
              <a:spcAft>
                <a:spcPts val="1600"/>
              </a:spcAft>
              <a:buSzPts val="1300"/>
              <a:buNone/>
            </a:pPr>
            <a:r>
              <a:rPr lang="en-GB"/>
              <a:t>&lt;![endif]--&gt;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1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Conditional</a:t>
            </a:r>
            <a:endParaRPr/>
          </a:p>
          <a:p>
            <a:pPr indent="0" lvl="0" marL="0" rtl="0" algn="l">
              <a:lnSpc>
                <a:spcPct val="100000"/>
              </a:lnSpc>
              <a:spcBef>
                <a:spcPts val="0"/>
              </a:spcBef>
              <a:spcAft>
                <a:spcPts val="0"/>
              </a:spcAft>
              <a:buSzPts val="2600"/>
              <a:buNone/>
            </a:pPr>
            <a:r>
              <a:rPr lang="en-GB"/>
              <a:t>Comments</a:t>
            </a:r>
            <a:endParaRPr/>
          </a:p>
        </p:txBody>
      </p:sp>
      <p:sp>
        <p:nvSpPr>
          <p:cNvPr id="734" name="Google Shape;734;p11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pic>
        <p:nvPicPr>
          <p:cNvPr id="735" name="Google Shape;735;p116"/>
          <p:cNvPicPr preferRelativeResize="0"/>
          <p:nvPr/>
        </p:nvPicPr>
        <p:blipFill rotWithShape="1">
          <a:blip r:embed="rId3">
            <a:alphaModFix/>
          </a:blip>
          <a:srcRect b="0" l="0" r="0" t="0"/>
          <a:stretch/>
        </p:blipFill>
        <p:spPr>
          <a:xfrm>
            <a:off x="0" y="2739000"/>
            <a:ext cx="9144001" cy="2404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CANVAS</a:t>
            </a:r>
            <a:endParaRPr/>
          </a:p>
          <a:p>
            <a:pPr indent="0" lvl="0" marL="0" rtl="0" algn="l">
              <a:lnSpc>
                <a:spcPct val="100000"/>
              </a:lnSpc>
              <a:spcBef>
                <a:spcPts val="0"/>
              </a:spcBef>
              <a:spcAft>
                <a:spcPts val="0"/>
              </a:spcAft>
              <a:buSzPts val="2600"/>
              <a:buNone/>
            </a:pPr>
            <a:r>
              <a:rPr lang="en-GB"/>
              <a:t>Element</a:t>
            </a:r>
            <a:endParaRPr/>
          </a:p>
        </p:txBody>
      </p:sp>
      <p:sp>
        <p:nvSpPr>
          <p:cNvPr id="741" name="Google Shape;741;p11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https://developer.mozilla.org/kab/docs/Web/API/Canvas_API</a:t>
            </a:r>
            <a:endParaRPr/>
          </a:p>
        </p:txBody>
      </p:sp>
      <p:sp>
        <p:nvSpPr>
          <p:cNvPr id="742" name="Google Shape;742;p117"/>
          <p:cNvSpPr txBox="1"/>
          <p:nvPr>
            <p:ph idx="2" type="body"/>
          </p:nvPr>
        </p:nvSpPr>
        <p:spPr>
          <a:xfrm>
            <a:off x="4879400" y="1352625"/>
            <a:ext cx="4125000" cy="30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800">
                <a:solidFill>
                  <a:srgbClr val="000000"/>
                </a:solidFill>
                <a:latin typeface="Verdana"/>
                <a:ea typeface="Verdana"/>
                <a:cs typeface="Verdana"/>
                <a:sym typeface="Verdana"/>
              </a:rPr>
              <a:t>It is designed to provide a canvas onto which JavaScript can be used to paint all manner of dynamic images such as graphs, animated sprites, or daft cat pictures.</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1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CANVAS</a:t>
            </a:r>
            <a:endParaRPr/>
          </a:p>
          <a:p>
            <a:pPr indent="0" lvl="0" marL="0" rtl="0" algn="l">
              <a:lnSpc>
                <a:spcPct val="100000"/>
              </a:lnSpc>
              <a:spcBef>
                <a:spcPts val="0"/>
              </a:spcBef>
              <a:spcAft>
                <a:spcPts val="0"/>
              </a:spcAft>
              <a:buSzPts val="2600"/>
              <a:buNone/>
            </a:pPr>
            <a:r>
              <a:rPr lang="en-GB"/>
              <a:t>Element</a:t>
            </a:r>
            <a:endParaRPr/>
          </a:p>
        </p:txBody>
      </p:sp>
      <p:sp>
        <p:nvSpPr>
          <p:cNvPr id="748" name="Google Shape;748;p11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https://developer.mozilla.org/kab/docs/Web/API/Canvas_API</a:t>
            </a:r>
            <a:endParaRPr/>
          </a:p>
        </p:txBody>
      </p:sp>
      <p:sp>
        <p:nvSpPr>
          <p:cNvPr id="749" name="Google Shape;749;p118"/>
          <p:cNvSpPr txBox="1"/>
          <p:nvPr>
            <p:ph idx="2" type="body"/>
          </p:nvPr>
        </p:nvSpPr>
        <p:spPr>
          <a:xfrm>
            <a:off x="4879400" y="1352625"/>
            <a:ext cx="4125000" cy="30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sz="1800"/>
          </a:p>
        </p:txBody>
      </p:sp>
      <p:pic>
        <p:nvPicPr>
          <p:cNvPr id="750" name="Google Shape;750;p118"/>
          <p:cNvPicPr preferRelativeResize="0"/>
          <p:nvPr/>
        </p:nvPicPr>
        <p:blipFill rotWithShape="1">
          <a:blip r:embed="rId3">
            <a:alphaModFix/>
          </a:blip>
          <a:srcRect b="0" l="0" r="0" t="0"/>
          <a:stretch/>
        </p:blipFill>
        <p:spPr>
          <a:xfrm>
            <a:off x="5784150" y="438750"/>
            <a:ext cx="2857500" cy="2857500"/>
          </a:xfrm>
          <a:prstGeom prst="rect">
            <a:avLst/>
          </a:prstGeom>
          <a:noFill/>
          <a:ln>
            <a:noFill/>
          </a:ln>
        </p:spPr>
      </p:pic>
      <p:pic>
        <p:nvPicPr>
          <p:cNvPr id="751" name="Google Shape;751;p118"/>
          <p:cNvPicPr preferRelativeResize="0"/>
          <p:nvPr/>
        </p:nvPicPr>
        <p:blipFill rotWithShape="1">
          <a:blip r:embed="rId4">
            <a:alphaModFix/>
          </a:blip>
          <a:srcRect b="0" l="0" r="0" t="0"/>
          <a:stretch/>
        </p:blipFill>
        <p:spPr>
          <a:xfrm>
            <a:off x="433625" y="2357975"/>
            <a:ext cx="5638800" cy="26479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19"/>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Tip!</a:t>
            </a:r>
            <a:endParaRPr/>
          </a:p>
        </p:txBody>
      </p:sp>
      <p:sp>
        <p:nvSpPr>
          <p:cNvPr id="757" name="Google Shape;757;p119"/>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600"/>
              <a:buNone/>
            </a:pPr>
            <a:r>
              <a:rPr lang="en-GB"/>
              <a:t>Use the following web site for your needs in finding icons.</a:t>
            </a:r>
            <a:endParaRPr/>
          </a:p>
          <a:p>
            <a:pPr indent="0" lvl="0" marL="0" rtl="0" algn="l">
              <a:lnSpc>
                <a:spcPct val="115000"/>
              </a:lnSpc>
              <a:spcBef>
                <a:spcPts val="1600"/>
              </a:spcBef>
              <a:spcAft>
                <a:spcPts val="1600"/>
              </a:spcAft>
              <a:buSzPts val="1600"/>
              <a:buNone/>
            </a:pPr>
            <a:r>
              <a:rPr lang="en-GB"/>
              <a:t>https://www.iconfinder.com/</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rPr lang="en-GB" sz="1200"/>
              <a:t>Create a profile page</a:t>
            </a:r>
            <a:endParaRPr sz="12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2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r>
              <a:rPr lang="en-GB"/>
              <a:t>Solution</a:t>
            </a:r>
            <a:endParaRPr/>
          </a:p>
        </p:txBody>
      </p:sp>
      <p:sp>
        <p:nvSpPr>
          <p:cNvPr id="768" name="Google Shape;768;p121"/>
          <p:cNvSpPr txBox="1"/>
          <p:nvPr/>
        </p:nvSpPr>
        <p:spPr>
          <a:xfrm>
            <a:off x="0" y="0"/>
            <a:ext cx="8963400" cy="50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EFEFEF"/>
                </a:highlight>
                <a:latin typeface="Courier New"/>
                <a:ea typeface="Courier New"/>
                <a:cs typeface="Courier New"/>
                <a:sym typeface="Courier New"/>
              </a:rPr>
              <a:t>&lt;!DOCTYPE </a:t>
            </a:r>
            <a:r>
              <a:rPr b="1" i="0" lang="en-GB" sz="600" u="none" cap="none" strike="noStrike">
                <a:solidFill>
                  <a:srgbClr val="0000FF"/>
                </a:solidFill>
                <a:highlight>
                  <a:srgbClr val="EFEFEF"/>
                </a:highlight>
                <a:latin typeface="Courier New"/>
                <a:ea typeface="Courier New"/>
                <a:cs typeface="Courier New"/>
                <a:sym typeface="Courier New"/>
              </a:rPr>
              <a:t>html</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html </a:t>
            </a:r>
            <a:r>
              <a:rPr b="1" i="0" lang="en-GB" sz="600" u="none" cap="none" strike="noStrike">
                <a:solidFill>
                  <a:srgbClr val="0000FF"/>
                </a:solidFill>
                <a:highlight>
                  <a:srgbClr val="EFEFEF"/>
                </a:highlight>
                <a:latin typeface="Courier New"/>
                <a:ea typeface="Courier New"/>
                <a:cs typeface="Courier New"/>
                <a:sym typeface="Courier New"/>
              </a:rPr>
              <a:t>lang=</a:t>
            </a:r>
            <a:r>
              <a:rPr b="1" i="0" lang="en-GB" sz="600" u="none" cap="none" strike="noStrike">
                <a:solidFill>
                  <a:srgbClr val="008000"/>
                </a:solidFill>
                <a:highlight>
                  <a:srgbClr val="EFEFEF"/>
                </a:highlight>
                <a:latin typeface="Courier New"/>
                <a:ea typeface="Courier New"/>
                <a:cs typeface="Courier New"/>
                <a:sym typeface="Courier New"/>
              </a:rPr>
              <a:t>"de-CH"</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head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meta </a:t>
            </a:r>
            <a:r>
              <a:rPr b="1" i="0" lang="en-GB" sz="600" u="none" cap="none" strike="noStrike">
                <a:solidFill>
                  <a:srgbClr val="0000FF"/>
                </a:solidFill>
                <a:highlight>
                  <a:srgbClr val="EFEFEF"/>
                </a:highlight>
                <a:latin typeface="Courier New"/>
                <a:ea typeface="Courier New"/>
                <a:cs typeface="Courier New"/>
                <a:sym typeface="Courier New"/>
              </a:rPr>
              <a:t>charset=</a:t>
            </a:r>
            <a:r>
              <a:rPr b="1" i="0" lang="en-GB" sz="600" u="none" cap="none" strike="noStrike">
                <a:solidFill>
                  <a:srgbClr val="008000"/>
                </a:solidFill>
                <a:highlight>
                  <a:srgbClr val="EFEFEF"/>
                </a:highlight>
                <a:latin typeface="Courier New"/>
                <a:ea typeface="Courier New"/>
                <a:cs typeface="Courier New"/>
                <a:sym typeface="Courier New"/>
              </a:rPr>
              <a:t>"UTF-8" </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title</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Profile</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title</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head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body</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main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section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aside</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figure</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img </a:t>
            </a:r>
            <a:r>
              <a:rPr b="1" i="0" lang="en-GB" sz="600" u="none" cap="none" strike="noStrike">
                <a:solidFill>
                  <a:srgbClr val="0000FF"/>
                </a:solidFill>
                <a:highlight>
                  <a:srgbClr val="EFEFEF"/>
                </a:highlight>
                <a:latin typeface="Courier New"/>
                <a:ea typeface="Courier New"/>
                <a:cs typeface="Courier New"/>
                <a:sym typeface="Courier New"/>
              </a:rPr>
              <a:t>src=</a:t>
            </a:r>
            <a:r>
              <a:rPr b="1" i="0" lang="en-GB" sz="600" u="none" cap="none" strike="noStrike">
                <a:solidFill>
                  <a:srgbClr val="008000"/>
                </a:solidFill>
                <a:highlight>
                  <a:srgbClr val="EFEFEF"/>
                </a:highlight>
                <a:latin typeface="Courier New"/>
                <a:ea typeface="Courier New"/>
                <a:cs typeface="Courier New"/>
                <a:sym typeface="Courier New"/>
              </a:rPr>
              <a:t>"" </a:t>
            </a:r>
            <a:r>
              <a:rPr b="1" i="0" lang="en-GB" sz="600" u="none" cap="none" strike="noStrike">
                <a:solidFill>
                  <a:srgbClr val="0000FF"/>
                </a:solidFill>
                <a:highlight>
                  <a:srgbClr val="EFEFEF"/>
                </a:highlight>
                <a:latin typeface="Courier New"/>
                <a:ea typeface="Courier New"/>
                <a:cs typeface="Courier New"/>
                <a:sym typeface="Courier New"/>
              </a:rPr>
              <a:t>alt=</a:t>
            </a:r>
            <a:r>
              <a:rPr b="1" i="0" lang="en-GB" sz="600" u="none" cap="none" strike="noStrike">
                <a:solidFill>
                  <a:srgbClr val="008000"/>
                </a:solidFill>
                <a:highlight>
                  <a:srgbClr val="EFEFEF"/>
                </a:highlight>
                <a:latin typeface="Courier New"/>
                <a:ea typeface="Courier New"/>
                <a:cs typeface="Courier New"/>
                <a:sym typeface="Courier New"/>
              </a:rPr>
              <a:t>"My Photo" </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figcaption</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Fig.1 - Mehmet Dogan</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figcaption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figure</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aside</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section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fieldset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 Personalien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ol</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Mehmet Dogan</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Email: mehmet.dogan@abraxas.ch</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Telefon: +41 76 399 17 80</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ol</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fieldset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fieldset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 Ausbildung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table</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th</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Name</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th</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th</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Von</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th</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th</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Bis</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th</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University of Liverpool, UK</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2013</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2016</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DEU, TR</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1998</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2004</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table</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fieldset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fieldset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 Hobbies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ul</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li</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ul</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fieldset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section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section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main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body</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html</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Fragen?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Then at some point in 90 years, end users will begin to design.</a:t>
            </a:r>
            <a:endParaRPr/>
          </a:p>
        </p:txBody>
      </p:sp>
      <p:pic>
        <p:nvPicPr>
          <p:cNvPr id="155" name="Google Shape;155;p24"/>
          <p:cNvPicPr preferRelativeResize="0"/>
          <p:nvPr/>
        </p:nvPicPr>
        <p:blipFill rotWithShape="1">
          <a:blip r:embed="rId3">
            <a:alphaModFix/>
          </a:blip>
          <a:srcRect b="0" l="0" r="0" t="0"/>
          <a:stretch/>
        </p:blipFill>
        <p:spPr>
          <a:xfrm>
            <a:off x="1198050" y="89000"/>
            <a:ext cx="6213189" cy="4067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DOT COM Bubble</a:t>
            </a:r>
            <a:endParaRPr/>
          </a:p>
          <a:p>
            <a:pPr indent="0" lvl="0" marL="0" rtl="0" algn="ctr">
              <a:lnSpc>
                <a:spcPct val="100000"/>
              </a:lnSpc>
              <a:spcBef>
                <a:spcPts val="0"/>
              </a:spcBef>
              <a:spcAft>
                <a:spcPts val="0"/>
              </a:spcAft>
              <a:buSzPts val="1300"/>
              <a:buNone/>
            </a:pPr>
            <a:r>
              <a:rPr lang="en-GB" sz="800">
                <a:latin typeface="Arial"/>
                <a:ea typeface="Arial"/>
                <a:cs typeface="Arial"/>
                <a:sym typeface="Arial"/>
              </a:rPr>
              <a:t>Source: https://www.seatrade-maritime.com</a:t>
            </a:r>
            <a:endParaRPr sz="800"/>
          </a:p>
        </p:txBody>
      </p:sp>
      <p:pic>
        <p:nvPicPr>
          <p:cNvPr id="161" name="Google Shape;161;p25"/>
          <p:cNvPicPr preferRelativeResize="0"/>
          <p:nvPr/>
        </p:nvPicPr>
        <p:blipFill rotWithShape="1">
          <a:blip r:embed="rId3">
            <a:alphaModFix/>
          </a:blip>
          <a:srcRect b="0" l="0" r="0" t="0"/>
          <a:stretch/>
        </p:blipFill>
        <p:spPr>
          <a:xfrm>
            <a:off x="1362263" y="181550"/>
            <a:ext cx="6422765" cy="4067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Browser</a:t>
            </a:r>
            <a:endParaRPr/>
          </a:p>
        </p:txBody>
      </p:sp>
      <p:sp>
        <p:nvSpPr>
          <p:cNvPr id="167" name="Google Shape;167;p2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The window to the web</a:t>
            </a:r>
            <a:endParaRPr/>
          </a:p>
        </p:txBody>
      </p:sp>
      <p:sp>
        <p:nvSpPr>
          <p:cNvPr id="168" name="Google Shape;168;p26"/>
          <p:cNvSpPr txBox="1"/>
          <p:nvPr>
            <p:ph idx="2" type="body"/>
          </p:nvPr>
        </p:nvSpPr>
        <p:spPr>
          <a:xfrm>
            <a:off x="5174225" y="1352625"/>
            <a:ext cx="3748500" cy="302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A desktop program that allows a user to navigate between the web pages.</a:t>
            </a:r>
            <a:endParaRPr/>
          </a:p>
          <a:p>
            <a:pPr indent="-311150" lvl="0" marL="457200" rtl="0" algn="l">
              <a:lnSpc>
                <a:spcPct val="115000"/>
              </a:lnSpc>
              <a:spcBef>
                <a:spcPts val="0"/>
              </a:spcBef>
              <a:spcAft>
                <a:spcPts val="0"/>
              </a:spcAft>
              <a:buSzPts val="1300"/>
              <a:buChar char="●"/>
            </a:pPr>
            <a:r>
              <a:rPr lang="en-GB"/>
              <a:t>Chrome, Internet Explorer (IE, Edge), Firefox (FF), Safari, Opera…</a:t>
            </a:r>
            <a:endParaRPr/>
          </a:p>
          <a:p>
            <a:pPr indent="-311150" lvl="0" marL="457200" rtl="0" algn="l">
              <a:lnSpc>
                <a:spcPct val="115000"/>
              </a:lnSpc>
              <a:spcBef>
                <a:spcPts val="0"/>
              </a:spcBef>
              <a:spcAft>
                <a:spcPts val="0"/>
              </a:spcAft>
              <a:buSzPts val="1300"/>
              <a:buChar char="●"/>
            </a:pPr>
            <a:r>
              <a:rPr lang="en-GB"/>
              <a:t>The browsers are developed by the major internet companies or organizations.</a:t>
            </a:r>
            <a:endParaRPr/>
          </a:p>
          <a:p>
            <a:pPr indent="-298450" lvl="1" marL="914400" rtl="0" algn="l">
              <a:lnSpc>
                <a:spcPct val="115000"/>
              </a:lnSpc>
              <a:spcBef>
                <a:spcPts val="0"/>
              </a:spcBef>
              <a:spcAft>
                <a:spcPts val="0"/>
              </a:spcAft>
              <a:buSzPts val="1100"/>
              <a:buChar char="○"/>
            </a:pPr>
            <a:r>
              <a:rPr lang="en-GB"/>
              <a:t>Google -&gt; Chrome</a:t>
            </a:r>
            <a:endParaRPr/>
          </a:p>
          <a:p>
            <a:pPr indent="-298450" lvl="1" marL="914400" rtl="0" algn="l">
              <a:lnSpc>
                <a:spcPct val="115000"/>
              </a:lnSpc>
              <a:spcBef>
                <a:spcPts val="0"/>
              </a:spcBef>
              <a:spcAft>
                <a:spcPts val="0"/>
              </a:spcAft>
              <a:buSzPts val="1100"/>
              <a:buChar char="○"/>
            </a:pPr>
            <a:r>
              <a:rPr lang="en-GB"/>
              <a:t>Mozilla -&gt; Firefox</a:t>
            </a:r>
            <a:endParaRPr/>
          </a:p>
          <a:p>
            <a:pPr indent="-298450" lvl="1" marL="914400" rtl="0" algn="l">
              <a:lnSpc>
                <a:spcPct val="115000"/>
              </a:lnSpc>
              <a:spcBef>
                <a:spcPts val="0"/>
              </a:spcBef>
              <a:spcAft>
                <a:spcPts val="0"/>
              </a:spcAft>
              <a:buSzPts val="1100"/>
              <a:buChar char="○"/>
            </a:pPr>
            <a:r>
              <a:rPr lang="en-GB"/>
              <a:t>Apple -&gt; Safari</a:t>
            </a:r>
            <a:endParaRPr/>
          </a:p>
          <a:p>
            <a:pPr indent="-298450" lvl="1" marL="914400" rtl="0" algn="l">
              <a:lnSpc>
                <a:spcPct val="115000"/>
              </a:lnSpc>
              <a:spcBef>
                <a:spcPts val="0"/>
              </a:spcBef>
              <a:spcAft>
                <a:spcPts val="0"/>
              </a:spcAft>
              <a:buSzPts val="1100"/>
              <a:buChar char="○"/>
            </a:pPr>
            <a:r>
              <a:rPr lang="en-GB"/>
              <a:t>Microsoft -&gt; IE, Edge</a:t>
            </a:r>
            <a:endParaRPr/>
          </a:p>
          <a:p>
            <a:pPr indent="-311150" lvl="0" marL="457200" rtl="0" algn="l">
              <a:lnSpc>
                <a:spcPct val="115000"/>
              </a:lnSpc>
              <a:spcBef>
                <a:spcPts val="0"/>
              </a:spcBef>
              <a:spcAft>
                <a:spcPts val="0"/>
              </a:spcAft>
              <a:buSzPts val="1300"/>
              <a:buChar char="●"/>
            </a:pPr>
            <a:r>
              <a:rPr lang="en-GB"/>
              <a:t>Browser Wars</a:t>
            </a:r>
            <a:endParaRPr/>
          </a:p>
          <a:p>
            <a:pPr indent="-311150" lvl="0" marL="457200" rtl="0" algn="l">
              <a:lnSpc>
                <a:spcPct val="115000"/>
              </a:lnSpc>
              <a:spcBef>
                <a:spcPts val="0"/>
              </a:spcBef>
              <a:spcAft>
                <a:spcPts val="0"/>
              </a:spcAft>
              <a:buSzPts val="1300"/>
              <a:buChar char="●"/>
            </a:pPr>
            <a:r>
              <a:rPr lang="en-GB"/>
              <a:t>A browser can understand and interpret HTML, CSS, JS.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Five well-known Browsers</a:t>
            </a:r>
            <a:endParaRPr/>
          </a:p>
          <a:p>
            <a:pPr indent="0" lvl="0" marL="0" rtl="0" algn="ctr">
              <a:lnSpc>
                <a:spcPct val="100000"/>
              </a:lnSpc>
              <a:spcBef>
                <a:spcPts val="0"/>
              </a:spcBef>
              <a:spcAft>
                <a:spcPts val="0"/>
              </a:spcAft>
              <a:buSzPts val="1300"/>
              <a:buNone/>
            </a:pPr>
            <a:r>
              <a:rPr lang="en-GB" sz="800"/>
              <a:t>http://www.evolutionoftheweb.com/</a:t>
            </a:r>
            <a:endParaRPr sz="800"/>
          </a:p>
        </p:txBody>
      </p:sp>
      <p:pic>
        <p:nvPicPr>
          <p:cNvPr id="174" name="Google Shape;174;p27"/>
          <p:cNvPicPr preferRelativeResize="0"/>
          <p:nvPr/>
        </p:nvPicPr>
        <p:blipFill rotWithShape="1">
          <a:blip r:embed="rId3">
            <a:alphaModFix/>
          </a:blip>
          <a:srcRect b="0" l="0" r="0" t="0"/>
          <a:stretch/>
        </p:blipFill>
        <p:spPr>
          <a:xfrm>
            <a:off x="678675" y="503250"/>
            <a:ext cx="8001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Browser Internal Components</a:t>
            </a:r>
            <a:endParaRPr/>
          </a:p>
          <a:p>
            <a:pPr indent="0" lvl="0" marL="0" rtl="0" algn="ctr">
              <a:lnSpc>
                <a:spcPct val="100000"/>
              </a:lnSpc>
              <a:spcBef>
                <a:spcPts val="0"/>
              </a:spcBef>
              <a:spcAft>
                <a:spcPts val="0"/>
              </a:spcAft>
              <a:buSzPts val="1300"/>
              <a:buNone/>
            </a:pPr>
            <a:r>
              <a:rPr lang="en-GB" sz="900"/>
              <a:t>Source: htmlrocks.com</a:t>
            </a:r>
            <a:endParaRPr sz="900"/>
          </a:p>
        </p:txBody>
      </p:sp>
      <p:pic>
        <p:nvPicPr>
          <p:cNvPr id="180" name="Google Shape;180;p28"/>
          <p:cNvPicPr preferRelativeResize="0"/>
          <p:nvPr/>
        </p:nvPicPr>
        <p:blipFill rotWithShape="1">
          <a:blip r:embed="rId3">
            <a:alphaModFix/>
          </a:blip>
          <a:srcRect b="0" l="0" r="0" t="0"/>
          <a:stretch/>
        </p:blipFill>
        <p:spPr>
          <a:xfrm>
            <a:off x="2038675" y="851900"/>
            <a:ext cx="4762500" cy="3228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The main browser rendering flow</a:t>
            </a:r>
            <a:endParaRPr/>
          </a:p>
          <a:p>
            <a:pPr indent="0" lvl="0" marL="0" rtl="0" algn="ctr">
              <a:lnSpc>
                <a:spcPct val="100000"/>
              </a:lnSpc>
              <a:spcBef>
                <a:spcPts val="0"/>
              </a:spcBef>
              <a:spcAft>
                <a:spcPts val="0"/>
              </a:spcAft>
              <a:buSzPts val="1300"/>
              <a:buNone/>
            </a:pPr>
            <a:r>
              <a:rPr lang="en-GB" sz="900"/>
              <a:t>Source: htmlrocks.com</a:t>
            </a:r>
            <a:endParaRPr sz="900"/>
          </a:p>
        </p:txBody>
      </p:sp>
      <p:pic>
        <p:nvPicPr>
          <p:cNvPr id="186" name="Google Shape;186;p29"/>
          <p:cNvPicPr preferRelativeResize="0"/>
          <p:nvPr/>
        </p:nvPicPr>
        <p:blipFill rotWithShape="1">
          <a:blip r:embed="rId3">
            <a:alphaModFix/>
          </a:blip>
          <a:srcRect b="0" l="0" r="0" t="0"/>
          <a:stretch/>
        </p:blipFill>
        <p:spPr>
          <a:xfrm>
            <a:off x="466763" y="2281775"/>
            <a:ext cx="8213775" cy="9035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Webkit html document parsing</a:t>
            </a:r>
            <a:endParaRPr/>
          </a:p>
          <a:p>
            <a:pPr indent="0" lvl="0" marL="0" rtl="0" algn="ctr">
              <a:lnSpc>
                <a:spcPct val="100000"/>
              </a:lnSpc>
              <a:spcBef>
                <a:spcPts val="0"/>
              </a:spcBef>
              <a:spcAft>
                <a:spcPts val="0"/>
              </a:spcAft>
              <a:buSzPts val="1300"/>
              <a:buNone/>
            </a:pPr>
            <a:r>
              <a:rPr lang="en-GB" sz="900"/>
              <a:t>Source: htmlrocks.com</a:t>
            </a:r>
            <a:endParaRPr sz="900"/>
          </a:p>
        </p:txBody>
      </p:sp>
      <p:pic>
        <p:nvPicPr>
          <p:cNvPr id="192" name="Google Shape;192;p30"/>
          <p:cNvPicPr preferRelativeResize="0"/>
          <p:nvPr/>
        </p:nvPicPr>
        <p:blipFill rotWithShape="1">
          <a:blip r:embed="rId3">
            <a:alphaModFix/>
          </a:blip>
          <a:srcRect b="0" l="0" r="0" t="0"/>
          <a:stretch/>
        </p:blipFill>
        <p:spPr>
          <a:xfrm>
            <a:off x="609400" y="619100"/>
            <a:ext cx="7616301" cy="3527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1"/>
          <p:cNvPicPr preferRelativeResize="0"/>
          <p:nvPr/>
        </p:nvPicPr>
        <p:blipFill rotWithShape="1">
          <a:blip r:embed="rId3">
            <a:alphaModFix/>
          </a:blip>
          <a:srcRect b="0" l="0" r="0" t="0"/>
          <a:stretch/>
        </p:blipFill>
        <p:spPr>
          <a:xfrm>
            <a:off x="1104625" y="224550"/>
            <a:ext cx="6599802" cy="4615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Which browser is using which layout engine?</a:t>
            </a:r>
            <a:endParaRPr/>
          </a:p>
        </p:txBody>
      </p:sp>
      <p:pic>
        <p:nvPicPr>
          <p:cNvPr id="203" name="Google Shape;203;p32"/>
          <p:cNvPicPr preferRelativeResize="0"/>
          <p:nvPr/>
        </p:nvPicPr>
        <p:blipFill rotWithShape="1">
          <a:blip r:embed="rId3">
            <a:alphaModFix/>
          </a:blip>
          <a:srcRect b="0" l="0" r="0" t="0"/>
          <a:stretch/>
        </p:blipFill>
        <p:spPr>
          <a:xfrm>
            <a:off x="1472550" y="145200"/>
            <a:ext cx="5418006" cy="40677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Über mich</a:t>
            </a:r>
            <a:endParaRPr/>
          </a:p>
        </p:txBody>
      </p:sp>
      <p:sp>
        <p:nvSpPr>
          <p:cNvPr id="99" name="Google Shape;99;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Software Engineer seit 2006</a:t>
            </a:r>
            <a:endParaRPr/>
          </a:p>
          <a:p>
            <a:pPr indent="-311150" lvl="0" marL="457200" rtl="0" algn="l">
              <a:lnSpc>
                <a:spcPct val="115000"/>
              </a:lnSpc>
              <a:spcBef>
                <a:spcPts val="0"/>
              </a:spcBef>
              <a:spcAft>
                <a:spcPts val="0"/>
              </a:spcAft>
              <a:buSzPts val="1300"/>
              <a:buChar char="●"/>
            </a:pPr>
            <a:r>
              <a:rPr lang="en-GB"/>
              <a:t>Web-Enthusiast seit 2002</a:t>
            </a:r>
            <a:endParaRPr/>
          </a:p>
          <a:p>
            <a:pPr indent="-311150" lvl="0" marL="457200" rtl="0" algn="l">
              <a:lnSpc>
                <a:spcPct val="115000"/>
              </a:lnSpc>
              <a:spcBef>
                <a:spcPts val="0"/>
              </a:spcBef>
              <a:spcAft>
                <a:spcPts val="0"/>
              </a:spcAft>
              <a:buSzPts val="1300"/>
              <a:buChar char="●"/>
            </a:pPr>
            <a:r>
              <a:rPr lang="en-GB"/>
              <a:t>Seit 2010 in Abraxas (PIE-GPI, CCC, Mobile, WS)</a:t>
            </a:r>
            <a:endParaRPr/>
          </a:p>
          <a:p>
            <a:pPr indent="-311150" lvl="0" marL="457200" rtl="0" algn="l">
              <a:lnSpc>
                <a:spcPct val="115000"/>
              </a:lnSpc>
              <a:spcBef>
                <a:spcPts val="0"/>
              </a:spcBef>
              <a:spcAft>
                <a:spcPts val="0"/>
              </a:spcAft>
              <a:buSzPts val="1300"/>
              <a:buChar char="●"/>
            </a:pPr>
            <a:r>
              <a:rPr lang="en-GB"/>
              <a:t>BSc Computer Sciences, DEU, Izmir/Türkei</a:t>
            </a:r>
            <a:endParaRPr/>
          </a:p>
          <a:p>
            <a:pPr indent="-311150" lvl="0" marL="457200" rtl="0" algn="l">
              <a:lnSpc>
                <a:spcPct val="115000"/>
              </a:lnSpc>
              <a:spcBef>
                <a:spcPts val="0"/>
              </a:spcBef>
              <a:spcAft>
                <a:spcPts val="0"/>
              </a:spcAft>
              <a:buSzPts val="1300"/>
              <a:buChar char="●"/>
            </a:pPr>
            <a:r>
              <a:rPr lang="en-GB"/>
              <a:t>MSc Sogtware Engineering, University of Liverpool, UK</a:t>
            </a:r>
            <a:endParaRPr/>
          </a:p>
          <a:p>
            <a:pPr indent="-311150" lvl="0" marL="457200" rtl="0" algn="l">
              <a:lnSpc>
                <a:spcPct val="115000"/>
              </a:lnSpc>
              <a:spcBef>
                <a:spcPts val="0"/>
              </a:spcBef>
              <a:spcAft>
                <a:spcPts val="0"/>
              </a:spcAft>
              <a:buSzPts val="1300"/>
              <a:buChar char="●"/>
            </a:pPr>
            <a:r>
              <a:rPr lang="en-GB"/>
              <a:t>Twitter : @dom_ch</a:t>
            </a:r>
            <a:endParaRPr/>
          </a:p>
          <a:p>
            <a:pPr indent="-311150" lvl="0" marL="457200" rtl="0" algn="l">
              <a:lnSpc>
                <a:spcPct val="115000"/>
              </a:lnSpc>
              <a:spcBef>
                <a:spcPts val="0"/>
              </a:spcBef>
              <a:spcAft>
                <a:spcPts val="0"/>
              </a:spcAft>
              <a:buSzPts val="1300"/>
              <a:buChar char="●"/>
            </a:pPr>
            <a:r>
              <a:rPr lang="en-GB"/>
              <a:t>Github: domch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Browser Wars</a:t>
            </a:r>
            <a:endParaRPr/>
          </a:p>
          <a:p>
            <a:pPr indent="0" lvl="0" marL="0" rtl="0" algn="ctr">
              <a:lnSpc>
                <a:spcPct val="100000"/>
              </a:lnSpc>
              <a:spcBef>
                <a:spcPts val="0"/>
              </a:spcBef>
              <a:spcAft>
                <a:spcPts val="0"/>
              </a:spcAft>
              <a:buSzPts val="1300"/>
              <a:buNone/>
            </a:pPr>
            <a:r>
              <a:rPr lang="en-GB" sz="900"/>
              <a:t>https://www.youtube.com/watch?v=LF6y3C6u7b8</a:t>
            </a:r>
            <a:endParaRPr sz="900"/>
          </a:p>
        </p:txBody>
      </p:sp>
      <p:pic>
        <p:nvPicPr>
          <p:cNvPr id="209" name="Google Shape;209;p33"/>
          <p:cNvPicPr preferRelativeResize="0"/>
          <p:nvPr/>
        </p:nvPicPr>
        <p:blipFill rotWithShape="1">
          <a:blip r:embed="rId3">
            <a:alphaModFix/>
          </a:blip>
          <a:srcRect b="0" l="0" r="0" t="0"/>
          <a:stretch/>
        </p:blipFill>
        <p:spPr>
          <a:xfrm>
            <a:off x="2201375" y="124325"/>
            <a:ext cx="4596329" cy="40677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Tools</a:t>
            </a:r>
            <a:endParaRPr/>
          </a:p>
        </p:txBody>
      </p:sp>
      <p:sp>
        <p:nvSpPr>
          <p:cNvPr id="215" name="Google Shape;215;p3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sp>
        <p:nvSpPr>
          <p:cNvPr id="216" name="Google Shape;216;p3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Any text editor</a:t>
            </a:r>
            <a:endParaRPr/>
          </a:p>
          <a:p>
            <a:pPr indent="-311150" lvl="0" marL="457200" rtl="0" algn="l">
              <a:lnSpc>
                <a:spcPct val="115000"/>
              </a:lnSpc>
              <a:spcBef>
                <a:spcPts val="0"/>
              </a:spcBef>
              <a:spcAft>
                <a:spcPts val="0"/>
              </a:spcAft>
              <a:buSzPts val="1300"/>
              <a:buChar char="●"/>
            </a:pPr>
            <a:r>
              <a:rPr lang="en-GB"/>
              <a:t>IntelliJ or Visual Studio Code</a:t>
            </a:r>
            <a:endParaRPr/>
          </a:p>
          <a:p>
            <a:pPr indent="-311150" lvl="0" marL="457200" rtl="0" algn="l">
              <a:lnSpc>
                <a:spcPct val="115000"/>
              </a:lnSpc>
              <a:spcBef>
                <a:spcPts val="0"/>
              </a:spcBef>
              <a:spcAft>
                <a:spcPts val="0"/>
              </a:spcAft>
              <a:buSzPts val="1300"/>
              <a:buChar char="●"/>
            </a:pPr>
            <a:r>
              <a:rPr lang="en-GB"/>
              <a:t>Chrome Dev Tools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Dev Tools</a:t>
            </a:r>
            <a:endParaRPr/>
          </a:p>
        </p:txBody>
      </p:sp>
      <p:sp>
        <p:nvSpPr>
          <p:cNvPr id="222" name="Google Shape;222;p3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sp>
        <p:nvSpPr>
          <p:cNvPr id="223" name="Google Shape;223;p3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Chrome DevTools Chrome DevTools is a set of web developer tools built directly into the Google Chrome browser. DevTools can help you edit pages on-the-fly and diagnose problems quickly, which ultimately helps you build better websites, faster.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HTML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GB"/>
              <a:t>HTML </a:t>
            </a:r>
            <a:endParaRPr/>
          </a:p>
          <a:p>
            <a:pPr indent="0" lvl="0" marL="0" rtl="0" algn="l">
              <a:lnSpc>
                <a:spcPct val="100000"/>
              </a:lnSpc>
              <a:spcBef>
                <a:spcPts val="0"/>
              </a:spcBef>
              <a:spcAft>
                <a:spcPts val="0"/>
              </a:spcAft>
              <a:buSzPts val="4200"/>
              <a:buNone/>
            </a:pPr>
            <a:r>
              <a:rPr lang="en-GB" sz="3600"/>
              <a:t>Tags</a:t>
            </a:r>
            <a:endParaRPr sz="3600"/>
          </a:p>
        </p:txBody>
      </p:sp>
      <p:sp>
        <p:nvSpPr>
          <p:cNvPr id="234" name="Google Shape;234;p3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Tags</a:t>
            </a:r>
            <a:endParaRPr/>
          </a:p>
        </p:txBody>
      </p:sp>
      <p:sp>
        <p:nvSpPr>
          <p:cNvPr id="240" name="Google Shape;240;p3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HTML Commands</a:t>
            </a:r>
            <a:endParaRPr/>
          </a:p>
        </p:txBody>
      </p:sp>
      <p:sp>
        <p:nvSpPr>
          <p:cNvPr id="241" name="Google Shape;241;p38"/>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Tags are commands</a:t>
            </a:r>
            <a:endParaRPr/>
          </a:p>
          <a:p>
            <a:pPr indent="-311150" lvl="0" marL="457200" rtl="0" algn="l">
              <a:lnSpc>
                <a:spcPct val="115000"/>
              </a:lnSpc>
              <a:spcBef>
                <a:spcPts val="0"/>
              </a:spcBef>
              <a:spcAft>
                <a:spcPts val="0"/>
              </a:spcAft>
              <a:buSzPts val="1300"/>
              <a:buChar char="●"/>
            </a:pPr>
            <a:r>
              <a:rPr lang="en-GB"/>
              <a:t>Every tag is interpreted by the browser</a:t>
            </a:r>
            <a:endParaRPr/>
          </a:p>
          <a:p>
            <a:pPr indent="-311150" lvl="0" marL="457200" rtl="0" algn="l">
              <a:lnSpc>
                <a:spcPct val="115000"/>
              </a:lnSpc>
              <a:spcBef>
                <a:spcPts val="0"/>
              </a:spcBef>
              <a:spcAft>
                <a:spcPts val="0"/>
              </a:spcAft>
              <a:buSzPts val="1300"/>
              <a:buChar char="●"/>
            </a:pPr>
            <a:r>
              <a:rPr lang="en-GB"/>
              <a:t>Interpreted tags assemble a view, browser page. </a:t>
            </a:r>
            <a:endParaRPr/>
          </a:p>
          <a:p>
            <a:pPr indent="-311150" lvl="0" marL="457200" rtl="0" algn="l">
              <a:lnSpc>
                <a:spcPct val="115000"/>
              </a:lnSpc>
              <a:spcBef>
                <a:spcPts val="0"/>
              </a:spcBef>
              <a:spcAft>
                <a:spcPts val="0"/>
              </a:spcAft>
              <a:buSzPts val="1300"/>
              <a:buChar char="●"/>
            </a:pPr>
            <a:r>
              <a:rPr lang="en-GB"/>
              <a:t>Every tag has a meaning/duty.</a:t>
            </a:r>
            <a:endParaRPr/>
          </a:p>
          <a:p>
            <a:pPr indent="-311150" lvl="0" marL="457200" rtl="0" algn="l">
              <a:lnSpc>
                <a:spcPct val="115000"/>
              </a:lnSpc>
              <a:spcBef>
                <a:spcPts val="0"/>
              </a:spcBef>
              <a:spcAft>
                <a:spcPts val="0"/>
              </a:spcAft>
              <a:buSzPts val="1300"/>
              <a:buChar char="●"/>
            </a:pPr>
            <a:r>
              <a:rPr lang="en-GB"/>
              <a:t>Classification</a:t>
            </a:r>
            <a:endParaRPr/>
          </a:p>
          <a:p>
            <a:pPr indent="-298450" lvl="1" marL="914400" rtl="0" algn="l">
              <a:lnSpc>
                <a:spcPct val="115000"/>
              </a:lnSpc>
              <a:spcBef>
                <a:spcPts val="0"/>
              </a:spcBef>
              <a:spcAft>
                <a:spcPts val="0"/>
              </a:spcAft>
              <a:buSzPts val="1100"/>
              <a:buChar char="○"/>
            </a:pPr>
            <a:r>
              <a:rPr lang="en-GB"/>
              <a:t>Tags for Structure</a:t>
            </a:r>
            <a:endParaRPr/>
          </a:p>
          <a:p>
            <a:pPr indent="-298450" lvl="1" marL="914400" rtl="0" algn="l">
              <a:lnSpc>
                <a:spcPct val="115000"/>
              </a:lnSpc>
              <a:spcBef>
                <a:spcPts val="0"/>
              </a:spcBef>
              <a:spcAft>
                <a:spcPts val="0"/>
              </a:spcAft>
              <a:buSzPts val="1100"/>
              <a:buChar char="○"/>
            </a:pPr>
            <a:r>
              <a:rPr lang="en-GB"/>
              <a:t>Tags for document content</a:t>
            </a:r>
            <a:endParaRPr/>
          </a:p>
          <a:p>
            <a:pPr indent="-298450" lvl="1" marL="914400" rtl="0" algn="l">
              <a:lnSpc>
                <a:spcPct val="115000"/>
              </a:lnSpc>
              <a:spcBef>
                <a:spcPts val="0"/>
              </a:spcBef>
              <a:spcAft>
                <a:spcPts val="0"/>
              </a:spcAft>
              <a:buSzPts val="1100"/>
              <a:buChar char="○"/>
            </a:pPr>
            <a:r>
              <a:rPr lang="en-GB"/>
              <a:t>Tags for document layout</a:t>
            </a:r>
            <a:endParaRPr/>
          </a:p>
          <a:p>
            <a:pPr indent="-298450" lvl="1" marL="914400" rtl="0" algn="l">
              <a:lnSpc>
                <a:spcPct val="115000"/>
              </a:lnSpc>
              <a:spcBef>
                <a:spcPts val="0"/>
              </a:spcBef>
              <a:spcAft>
                <a:spcPts val="0"/>
              </a:spcAft>
              <a:buSzPts val="1100"/>
              <a:buChar char="○"/>
            </a:pPr>
            <a:r>
              <a:rPr lang="en-GB"/>
              <a:t>Tags for Input, server communication</a:t>
            </a:r>
            <a:endParaRPr/>
          </a:p>
        </p:txBody>
      </p:sp>
      <p:pic>
        <p:nvPicPr>
          <p:cNvPr id="242" name="Google Shape;242;p38"/>
          <p:cNvPicPr preferRelativeResize="0"/>
          <p:nvPr/>
        </p:nvPicPr>
        <p:blipFill rotWithShape="1">
          <a:blip r:embed="rId3">
            <a:alphaModFix/>
          </a:blip>
          <a:srcRect b="0" l="0" r="0" t="0"/>
          <a:stretch/>
        </p:blipFill>
        <p:spPr>
          <a:xfrm>
            <a:off x="804450" y="2143237"/>
            <a:ext cx="857025" cy="857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Document Object Model = DOM</a:t>
            </a:r>
            <a:endParaRPr/>
          </a:p>
        </p:txBody>
      </p:sp>
      <p:pic>
        <p:nvPicPr>
          <p:cNvPr id="248" name="Google Shape;248;p39"/>
          <p:cNvPicPr preferRelativeResize="0"/>
          <p:nvPr/>
        </p:nvPicPr>
        <p:blipFill rotWithShape="1">
          <a:blip r:embed="rId3">
            <a:alphaModFix/>
          </a:blip>
          <a:srcRect b="0" l="0" r="0" t="0"/>
          <a:stretch/>
        </p:blipFill>
        <p:spPr>
          <a:xfrm>
            <a:off x="2827212" y="85650"/>
            <a:ext cx="3492881" cy="40677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Tags</a:t>
            </a:r>
            <a:endParaRPr/>
          </a:p>
          <a:p>
            <a:pPr indent="0" lvl="0" marL="0" rtl="0" algn="l">
              <a:lnSpc>
                <a:spcPct val="100000"/>
              </a:lnSpc>
              <a:spcBef>
                <a:spcPts val="0"/>
              </a:spcBef>
              <a:spcAft>
                <a:spcPts val="0"/>
              </a:spcAft>
              <a:buSzPts val="2600"/>
              <a:buNone/>
            </a:pPr>
            <a:r>
              <a:rPr lang="en-GB"/>
              <a:t>For Structure</a:t>
            </a:r>
            <a:endParaRPr/>
          </a:p>
        </p:txBody>
      </p:sp>
      <p:sp>
        <p:nvSpPr>
          <p:cNvPr id="254" name="Google Shape;254;p40"/>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Envelope</a:t>
            </a:r>
            <a:endParaRPr/>
          </a:p>
        </p:txBody>
      </p:sp>
      <p:sp>
        <p:nvSpPr>
          <p:cNvPr id="255" name="Google Shape;255;p40"/>
          <p:cNvSpPr txBox="1"/>
          <p:nvPr>
            <p:ph idx="2" type="body"/>
          </p:nvPr>
        </p:nvSpPr>
        <p:spPr>
          <a:xfrm>
            <a:off x="5174225" y="1352625"/>
            <a:ext cx="3374400" cy="36351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&lt;!DOCTYPE html&gt;</a:t>
            </a:r>
            <a:endParaRPr sz="900">
              <a:solidFill>
                <a:srgbClr val="000000"/>
              </a:solidFill>
              <a:latin typeface="Open Sans"/>
              <a:ea typeface="Open Sans"/>
              <a:cs typeface="Open Sans"/>
              <a:sym typeface="Open Sans"/>
            </a:endParaRPr>
          </a:p>
          <a:p>
            <a:pPr indent="-285750" lvl="1" marL="9144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Document type defintion → html latest version HTML5</a:t>
            </a:r>
            <a:endParaRPr sz="900">
              <a:solidFill>
                <a:srgbClr val="000000"/>
              </a:solidFill>
              <a:latin typeface="Open Sans"/>
              <a:ea typeface="Open Sans"/>
              <a:cs typeface="Open Sans"/>
              <a:sym typeface="Open Sans"/>
            </a:endParaRPr>
          </a:p>
          <a:p>
            <a:pPr indent="-285750" lvl="0" marL="457200" rtl="0" algn="l">
              <a:lnSpc>
                <a:spcPct val="115000"/>
              </a:lnSpc>
              <a:spcBef>
                <a:spcPts val="0"/>
              </a:spcBef>
              <a:spcAft>
                <a:spcPts val="0"/>
              </a:spcAft>
              <a:buClr>
                <a:srgbClr val="000000"/>
              </a:buClr>
              <a:buSzPts val="900"/>
              <a:buFont typeface="Open Sans"/>
              <a:buChar char="●"/>
            </a:pPr>
            <a:r>
              <a:rPr b="1" lang="en-GB" sz="900">
                <a:solidFill>
                  <a:srgbClr val="000000"/>
                </a:solidFill>
                <a:latin typeface="Open Sans"/>
                <a:ea typeface="Open Sans"/>
                <a:cs typeface="Open Sans"/>
                <a:sym typeface="Open Sans"/>
              </a:rPr>
              <a:t>html</a:t>
            </a:r>
            <a:endParaRPr b="1" sz="900">
              <a:solidFill>
                <a:srgbClr val="000000"/>
              </a:solidFill>
              <a:latin typeface="Open Sans"/>
              <a:ea typeface="Open Sans"/>
              <a:cs typeface="Open Sans"/>
              <a:sym typeface="Open Sans"/>
            </a:endParaRPr>
          </a:p>
          <a:p>
            <a:pPr indent="-285750" lvl="1" marL="9144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Defines the whole HTML ist.</a:t>
            </a:r>
            <a:endParaRPr sz="900">
              <a:solidFill>
                <a:srgbClr val="000000"/>
              </a:solidFill>
              <a:latin typeface="Open Sans"/>
              <a:ea typeface="Open Sans"/>
              <a:cs typeface="Open Sans"/>
              <a:sym typeface="Open Sans"/>
            </a:endParaRPr>
          </a:p>
          <a:p>
            <a:pPr indent="-285750" lvl="0" marL="457200" rtl="0" algn="l">
              <a:lnSpc>
                <a:spcPct val="115000"/>
              </a:lnSpc>
              <a:spcBef>
                <a:spcPts val="0"/>
              </a:spcBef>
              <a:spcAft>
                <a:spcPts val="0"/>
              </a:spcAft>
              <a:buClr>
                <a:srgbClr val="000000"/>
              </a:buClr>
              <a:buSzPts val="900"/>
              <a:buFont typeface="Open Sans"/>
              <a:buChar char="●"/>
            </a:pPr>
            <a:r>
              <a:rPr b="1" lang="en-GB" sz="900">
                <a:solidFill>
                  <a:srgbClr val="000000"/>
                </a:solidFill>
                <a:latin typeface="Open Sans"/>
                <a:ea typeface="Open Sans"/>
                <a:cs typeface="Open Sans"/>
                <a:sym typeface="Open Sans"/>
              </a:rPr>
              <a:t>head</a:t>
            </a:r>
            <a:endParaRPr b="1" sz="900">
              <a:solidFill>
                <a:srgbClr val="000000"/>
              </a:solidFill>
              <a:latin typeface="Open Sans"/>
              <a:ea typeface="Open Sans"/>
              <a:cs typeface="Open Sans"/>
              <a:sym typeface="Open Sans"/>
            </a:endParaRPr>
          </a:p>
          <a:p>
            <a:pPr indent="-285750" lvl="1" marL="9144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&lt;title&gt;&lt;/title&gt;</a:t>
            </a:r>
            <a:endParaRPr sz="900">
              <a:solidFill>
                <a:srgbClr val="000000"/>
              </a:solidFill>
              <a:latin typeface="Open Sans"/>
              <a:ea typeface="Open Sans"/>
              <a:cs typeface="Open Sans"/>
              <a:sym typeface="Open Sans"/>
            </a:endParaRPr>
          </a:p>
          <a:p>
            <a:pPr indent="-285750" lvl="1" marL="9144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&lt;meta/&gt;</a:t>
            </a:r>
            <a:endParaRPr sz="900">
              <a:solidFill>
                <a:srgbClr val="000000"/>
              </a:solidFill>
              <a:latin typeface="Open Sans"/>
              <a:ea typeface="Open Sans"/>
              <a:cs typeface="Open Sans"/>
              <a:sym typeface="Open Sans"/>
            </a:endParaRPr>
          </a:p>
          <a:p>
            <a:pPr indent="-285750" lvl="1" marL="9144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&lt;link&gt;&lt;/link&gt;</a:t>
            </a:r>
            <a:endParaRPr sz="900">
              <a:solidFill>
                <a:srgbClr val="000000"/>
              </a:solidFill>
              <a:latin typeface="Open Sans"/>
              <a:ea typeface="Open Sans"/>
              <a:cs typeface="Open Sans"/>
              <a:sym typeface="Open Sans"/>
            </a:endParaRPr>
          </a:p>
          <a:p>
            <a:pPr indent="-285750" lvl="2" marL="13716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Element for document linking, such as external CSS files</a:t>
            </a:r>
            <a:endParaRPr sz="900">
              <a:solidFill>
                <a:srgbClr val="000000"/>
              </a:solidFill>
              <a:latin typeface="Open Sans"/>
              <a:ea typeface="Open Sans"/>
              <a:cs typeface="Open Sans"/>
              <a:sym typeface="Open Sans"/>
            </a:endParaRPr>
          </a:p>
          <a:p>
            <a:pPr indent="-285750" lvl="1" marL="9144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&lt;script&gt;&lt;/script&gt;</a:t>
            </a:r>
            <a:endParaRPr sz="900">
              <a:solidFill>
                <a:srgbClr val="000000"/>
              </a:solidFill>
              <a:latin typeface="Open Sans"/>
              <a:ea typeface="Open Sans"/>
              <a:cs typeface="Open Sans"/>
              <a:sym typeface="Open Sans"/>
            </a:endParaRPr>
          </a:p>
          <a:p>
            <a:pPr indent="-285750" lvl="2" marL="13716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Javascript code / files can be imported</a:t>
            </a:r>
            <a:endParaRPr sz="900">
              <a:solidFill>
                <a:srgbClr val="000000"/>
              </a:solidFill>
              <a:latin typeface="Open Sans"/>
              <a:ea typeface="Open Sans"/>
              <a:cs typeface="Open Sans"/>
              <a:sym typeface="Open Sans"/>
            </a:endParaRPr>
          </a:p>
          <a:p>
            <a:pPr indent="-285750" lvl="0" marL="457200" rtl="0" algn="l">
              <a:lnSpc>
                <a:spcPct val="115000"/>
              </a:lnSpc>
              <a:spcBef>
                <a:spcPts val="0"/>
              </a:spcBef>
              <a:spcAft>
                <a:spcPts val="0"/>
              </a:spcAft>
              <a:buClr>
                <a:srgbClr val="000000"/>
              </a:buClr>
              <a:buSzPts val="900"/>
              <a:buFont typeface="Open Sans"/>
              <a:buChar char="●"/>
            </a:pPr>
            <a:r>
              <a:rPr b="1" lang="en-GB" sz="900">
                <a:solidFill>
                  <a:srgbClr val="000000"/>
                </a:solidFill>
                <a:latin typeface="Open Sans"/>
                <a:ea typeface="Open Sans"/>
                <a:cs typeface="Open Sans"/>
                <a:sym typeface="Open Sans"/>
              </a:rPr>
              <a:t>body</a:t>
            </a:r>
            <a:endParaRPr b="1" sz="900">
              <a:solidFill>
                <a:srgbClr val="000000"/>
              </a:solidFill>
              <a:latin typeface="Open Sans"/>
              <a:ea typeface="Open Sans"/>
              <a:cs typeface="Open Sans"/>
              <a:sym typeface="Open Sans"/>
            </a:endParaRPr>
          </a:p>
          <a:p>
            <a:pPr indent="-285750" lvl="1" marL="9144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Visible part of the page</a:t>
            </a:r>
            <a:endParaRPr sz="900">
              <a:solidFill>
                <a:srgbClr val="000000"/>
              </a:solidFill>
              <a:latin typeface="Open Sans"/>
              <a:ea typeface="Open Sans"/>
              <a:cs typeface="Open Sans"/>
              <a:sym typeface="Open Sans"/>
            </a:endParaRPr>
          </a:p>
          <a:p>
            <a:pPr indent="0" lvl="0" marL="0" marR="0" rtl="0" algn="l">
              <a:lnSpc>
                <a:spcPct val="115000"/>
              </a:lnSpc>
              <a:spcBef>
                <a:spcPts val="1600"/>
              </a:spcBef>
              <a:spcAft>
                <a:spcPts val="1600"/>
              </a:spcAft>
              <a:buSzPts val="1300"/>
              <a:buNone/>
            </a:pPr>
            <a:r>
              <a:t/>
            </a:r>
            <a:endParaRPr sz="900">
              <a:solidFill>
                <a:srgbClr val="000000"/>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a:t>
            </a:r>
            <a:endParaRPr/>
          </a:p>
        </p:txBody>
      </p:sp>
      <p:pic>
        <p:nvPicPr>
          <p:cNvPr id="261" name="Google Shape;261;p41"/>
          <p:cNvPicPr preferRelativeResize="0"/>
          <p:nvPr/>
        </p:nvPicPr>
        <p:blipFill rotWithShape="1">
          <a:blip r:embed="rId3">
            <a:alphaModFix/>
          </a:blip>
          <a:srcRect b="0" l="0" r="0" t="0"/>
          <a:stretch/>
        </p:blipFill>
        <p:spPr>
          <a:xfrm>
            <a:off x="908825" y="159825"/>
            <a:ext cx="7231558" cy="40677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A small HTML Document</a:t>
            </a:r>
            <a:endParaRPr/>
          </a:p>
        </p:txBody>
      </p:sp>
      <p:sp>
        <p:nvSpPr>
          <p:cNvPr id="267" name="Google Shape;267;p42"/>
          <p:cNvSpPr txBox="1"/>
          <p:nvPr/>
        </p:nvSpPr>
        <p:spPr>
          <a:xfrm>
            <a:off x="1555700" y="348075"/>
            <a:ext cx="6154800" cy="3633900"/>
          </a:xfrm>
          <a:prstGeom prst="rect">
            <a:avLst/>
          </a:prstGeom>
          <a:noFill/>
          <a:ln>
            <a:noFill/>
          </a:ln>
        </p:spPr>
        <p:txBody>
          <a:bodyPr anchorCtr="0" anchor="ctr" bIns="91425" lIns="91425" spcFirstLastPara="1" rIns="91425" wrap="square" tIns="91425">
            <a:noAutofit/>
          </a:bodyPr>
          <a:lstStyle/>
          <a:p>
            <a:pPr indent="0" lvl="0" marL="165100" marR="165100" rtl="0" algn="l">
              <a:lnSpc>
                <a:spcPct val="115000"/>
              </a:lnSpc>
              <a:spcBef>
                <a:spcPts val="700"/>
              </a:spcBef>
              <a:spcAft>
                <a:spcPts val="2400"/>
              </a:spcAft>
              <a:buClr>
                <a:srgbClr val="000000"/>
              </a:buClr>
              <a:buSzPts val="1300"/>
              <a:buFont typeface="Arial"/>
              <a:buNone/>
            </a:pPr>
            <a:r>
              <a:rPr b="0" i="0" lang="en-GB" sz="1300" u="none" cap="none" strike="noStrike">
                <a:solidFill>
                  <a:srgbClr val="333333"/>
                </a:solidFill>
                <a:highlight>
                  <a:srgbClr val="F9F9FA"/>
                </a:highlight>
                <a:latin typeface="Verdana"/>
                <a:ea typeface="Verdana"/>
                <a:cs typeface="Verdana"/>
                <a:sym typeface="Verdana"/>
              </a:rPr>
              <a:t>&lt;!DOCTYPE html&gt;</a:t>
            </a:r>
            <a:br>
              <a:rPr b="0" i="0" lang="en-GB" sz="1300" u="none" cap="none" strike="noStrike">
                <a:solidFill>
                  <a:srgbClr val="333333"/>
                </a:solidFill>
                <a:highlight>
                  <a:srgbClr val="F9F9FA"/>
                </a:highlight>
                <a:latin typeface="Verdana"/>
                <a:ea typeface="Verdana"/>
                <a:cs typeface="Verdana"/>
                <a:sym typeface="Verdana"/>
              </a:rPr>
            </a:br>
            <a:r>
              <a:rPr b="0" i="0" lang="en-GB" sz="1300" u="none" cap="none" strike="noStrike">
                <a:solidFill>
                  <a:srgbClr val="333333"/>
                </a:solidFill>
                <a:highlight>
                  <a:srgbClr val="F9F9FA"/>
                </a:highlight>
                <a:latin typeface="Verdana"/>
                <a:ea typeface="Verdana"/>
                <a:cs typeface="Verdana"/>
                <a:sym typeface="Verdana"/>
              </a:rPr>
              <a:t>&lt;html lang="en"&gt;</a:t>
            </a:r>
            <a:br>
              <a:rPr b="0" i="0" lang="en-GB" sz="1300" u="none" cap="none" strike="noStrike">
                <a:solidFill>
                  <a:srgbClr val="333333"/>
                </a:solidFill>
                <a:highlight>
                  <a:srgbClr val="F9F9FA"/>
                </a:highlight>
                <a:latin typeface="Verdana"/>
                <a:ea typeface="Verdana"/>
                <a:cs typeface="Verdana"/>
                <a:sym typeface="Verdana"/>
              </a:rPr>
            </a:br>
            <a:r>
              <a:rPr b="0" i="0" lang="en-GB" sz="1300" u="none" cap="none" strike="noStrike">
                <a:solidFill>
                  <a:srgbClr val="333333"/>
                </a:solidFill>
                <a:highlight>
                  <a:srgbClr val="F9F9FA"/>
                </a:highlight>
                <a:latin typeface="Verdana"/>
                <a:ea typeface="Verdana"/>
                <a:cs typeface="Verdana"/>
                <a:sym typeface="Verdana"/>
              </a:rPr>
              <a:t>  &lt;head&gt;</a:t>
            </a:r>
            <a:br>
              <a:rPr b="0" i="0" lang="en-GB" sz="1300" u="none" cap="none" strike="noStrike">
                <a:solidFill>
                  <a:srgbClr val="333333"/>
                </a:solidFill>
                <a:highlight>
                  <a:srgbClr val="F9F9FA"/>
                </a:highlight>
                <a:latin typeface="Verdana"/>
                <a:ea typeface="Verdana"/>
                <a:cs typeface="Verdana"/>
                <a:sym typeface="Verdana"/>
              </a:rPr>
            </a:br>
            <a:r>
              <a:rPr b="0" i="0" lang="en-GB" sz="1300" u="none" cap="none" strike="noStrike">
                <a:solidFill>
                  <a:srgbClr val="333333"/>
                </a:solidFill>
                <a:highlight>
                  <a:srgbClr val="F9F9FA"/>
                </a:highlight>
                <a:latin typeface="Verdana"/>
                <a:ea typeface="Verdana"/>
                <a:cs typeface="Verdana"/>
                <a:sym typeface="Verdana"/>
              </a:rPr>
              <a:t>    &lt;meta charset="utf-8"&gt;</a:t>
            </a:r>
            <a:br>
              <a:rPr b="0" i="0" lang="en-GB" sz="1300" u="none" cap="none" strike="noStrike">
                <a:solidFill>
                  <a:srgbClr val="333333"/>
                </a:solidFill>
                <a:highlight>
                  <a:srgbClr val="F9F9FA"/>
                </a:highlight>
                <a:latin typeface="Verdana"/>
                <a:ea typeface="Verdana"/>
                <a:cs typeface="Verdana"/>
                <a:sym typeface="Verdana"/>
              </a:rPr>
            </a:br>
            <a:r>
              <a:rPr b="0" i="0" lang="en-GB" sz="1300" u="none" cap="none" strike="noStrike">
                <a:solidFill>
                  <a:srgbClr val="333333"/>
                </a:solidFill>
                <a:highlight>
                  <a:srgbClr val="F9F9FA"/>
                </a:highlight>
                <a:latin typeface="Verdana"/>
                <a:ea typeface="Verdana"/>
                <a:cs typeface="Verdana"/>
                <a:sym typeface="Verdana"/>
              </a:rPr>
              <a:t>    &lt;title&gt;title&lt;/title&gt;</a:t>
            </a:r>
            <a:br>
              <a:rPr b="0" i="0" lang="en-GB" sz="1300" u="none" cap="none" strike="noStrike">
                <a:solidFill>
                  <a:srgbClr val="333333"/>
                </a:solidFill>
                <a:highlight>
                  <a:srgbClr val="F9F9FA"/>
                </a:highlight>
                <a:latin typeface="Verdana"/>
                <a:ea typeface="Verdana"/>
                <a:cs typeface="Verdana"/>
                <a:sym typeface="Verdana"/>
              </a:rPr>
            </a:br>
            <a:r>
              <a:rPr b="0" i="0" lang="en-GB" sz="1300" u="none" cap="none" strike="noStrike">
                <a:solidFill>
                  <a:srgbClr val="333333"/>
                </a:solidFill>
                <a:highlight>
                  <a:srgbClr val="F9F9FA"/>
                </a:highlight>
                <a:latin typeface="Verdana"/>
                <a:ea typeface="Verdana"/>
                <a:cs typeface="Verdana"/>
                <a:sym typeface="Verdana"/>
              </a:rPr>
              <a:t>    &lt;link rel="stylesheet" href="style.css"&gt;</a:t>
            </a:r>
            <a:br>
              <a:rPr b="0" i="0" lang="en-GB" sz="1300" u="none" cap="none" strike="noStrike">
                <a:solidFill>
                  <a:srgbClr val="333333"/>
                </a:solidFill>
                <a:highlight>
                  <a:srgbClr val="F9F9FA"/>
                </a:highlight>
                <a:latin typeface="Verdana"/>
                <a:ea typeface="Verdana"/>
                <a:cs typeface="Verdana"/>
                <a:sym typeface="Verdana"/>
              </a:rPr>
            </a:br>
            <a:r>
              <a:rPr b="0" i="0" lang="en-GB" sz="1300" u="none" cap="none" strike="noStrike">
                <a:solidFill>
                  <a:srgbClr val="333333"/>
                </a:solidFill>
                <a:highlight>
                  <a:srgbClr val="F9F9FA"/>
                </a:highlight>
                <a:latin typeface="Verdana"/>
                <a:ea typeface="Verdana"/>
                <a:cs typeface="Verdana"/>
                <a:sym typeface="Verdana"/>
              </a:rPr>
              <a:t>    &lt;script src="script.js"&gt;&lt;/script&gt;</a:t>
            </a:r>
            <a:br>
              <a:rPr b="0" i="0" lang="en-GB" sz="1300" u="none" cap="none" strike="noStrike">
                <a:solidFill>
                  <a:srgbClr val="333333"/>
                </a:solidFill>
                <a:highlight>
                  <a:srgbClr val="F9F9FA"/>
                </a:highlight>
                <a:latin typeface="Verdana"/>
                <a:ea typeface="Verdana"/>
                <a:cs typeface="Verdana"/>
                <a:sym typeface="Verdana"/>
              </a:rPr>
            </a:br>
            <a:r>
              <a:rPr b="0" i="0" lang="en-GB" sz="1300" u="none" cap="none" strike="noStrike">
                <a:solidFill>
                  <a:srgbClr val="333333"/>
                </a:solidFill>
                <a:highlight>
                  <a:srgbClr val="F9F9FA"/>
                </a:highlight>
                <a:latin typeface="Verdana"/>
                <a:ea typeface="Verdana"/>
                <a:cs typeface="Verdana"/>
                <a:sym typeface="Verdana"/>
              </a:rPr>
              <a:t>  &lt;/head&gt;</a:t>
            </a:r>
            <a:br>
              <a:rPr b="0" i="0" lang="en-GB" sz="1300" u="none" cap="none" strike="noStrike">
                <a:solidFill>
                  <a:srgbClr val="333333"/>
                </a:solidFill>
                <a:highlight>
                  <a:srgbClr val="F9F9FA"/>
                </a:highlight>
                <a:latin typeface="Verdana"/>
                <a:ea typeface="Verdana"/>
                <a:cs typeface="Verdana"/>
                <a:sym typeface="Verdana"/>
              </a:rPr>
            </a:br>
            <a:r>
              <a:rPr b="0" i="0" lang="en-GB" sz="1300" u="none" cap="none" strike="noStrike">
                <a:solidFill>
                  <a:srgbClr val="333333"/>
                </a:solidFill>
                <a:highlight>
                  <a:srgbClr val="F9F9FA"/>
                </a:highlight>
                <a:latin typeface="Verdana"/>
                <a:ea typeface="Verdana"/>
                <a:cs typeface="Verdana"/>
                <a:sym typeface="Verdana"/>
              </a:rPr>
              <a:t>  &lt;body&gt;</a:t>
            </a:r>
            <a:br>
              <a:rPr b="0" i="0" lang="en-GB" sz="1300" u="none" cap="none" strike="noStrike">
                <a:solidFill>
                  <a:srgbClr val="333333"/>
                </a:solidFill>
                <a:highlight>
                  <a:srgbClr val="F9F9FA"/>
                </a:highlight>
                <a:latin typeface="Verdana"/>
                <a:ea typeface="Verdana"/>
                <a:cs typeface="Verdana"/>
                <a:sym typeface="Verdana"/>
              </a:rPr>
            </a:br>
            <a:r>
              <a:rPr b="0" i="0" lang="en-GB" sz="1300" u="none" cap="none" strike="noStrike">
                <a:solidFill>
                  <a:srgbClr val="333333"/>
                </a:solidFill>
                <a:highlight>
                  <a:srgbClr val="F9F9FA"/>
                </a:highlight>
                <a:latin typeface="Verdana"/>
                <a:ea typeface="Verdana"/>
                <a:cs typeface="Verdana"/>
                <a:sym typeface="Verdana"/>
              </a:rPr>
              <a:t>    &lt;!-- page content --&gt;</a:t>
            </a:r>
            <a:br>
              <a:rPr b="0" i="0" lang="en-GB" sz="1300" u="none" cap="none" strike="noStrike">
                <a:solidFill>
                  <a:srgbClr val="333333"/>
                </a:solidFill>
                <a:highlight>
                  <a:srgbClr val="F9F9FA"/>
                </a:highlight>
                <a:latin typeface="Verdana"/>
                <a:ea typeface="Verdana"/>
                <a:cs typeface="Verdana"/>
                <a:sym typeface="Verdana"/>
              </a:rPr>
            </a:br>
            <a:r>
              <a:rPr b="0" i="0" lang="en-GB" sz="1300" u="none" cap="none" strike="noStrike">
                <a:solidFill>
                  <a:srgbClr val="333333"/>
                </a:solidFill>
                <a:highlight>
                  <a:srgbClr val="F9F9FA"/>
                </a:highlight>
                <a:latin typeface="Verdana"/>
                <a:ea typeface="Verdana"/>
                <a:cs typeface="Verdana"/>
                <a:sym typeface="Verdana"/>
              </a:rPr>
              <a:t>  &lt;/body&gt;</a:t>
            </a:r>
            <a:br>
              <a:rPr b="0" i="0" lang="en-GB" sz="1300" u="none" cap="none" strike="noStrike">
                <a:solidFill>
                  <a:srgbClr val="333333"/>
                </a:solidFill>
                <a:highlight>
                  <a:srgbClr val="F9F9FA"/>
                </a:highlight>
                <a:latin typeface="Verdana"/>
                <a:ea typeface="Verdana"/>
                <a:cs typeface="Verdana"/>
                <a:sym typeface="Verdana"/>
              </a:rPr>
            </a:br>
            <a:r>
              <a:rPr b="0" i="0" lang="en-GB" sz="1300" u="none" cap="none" strike="noStrike">
                <a:solidFill>
                  <a:srgbClr val="333333"/>
                </a:solidFill>
                <a:highlight>
                  <a:srgbClr val="F9F9FA"/>
                </a:highlight>
                <a:latin typeface="Verdana"/>
                <a:ea typeface="Verdana"/>
                <a:cs typeface="Verdana"/>
                <a:sym typeface="Verdana"/>
              </a:rPr>
              <a:t>&lt;/html&gt;</a:t>
            </a:r>
            <a:endParaRPr b="0" i="0" sz="1300" u="none" cap="none" strike="noStrike">
              <a:solidFill>
                <a:srgbClr val="333333"/>
              </a:solidFill>
              <a:highlight>
                <a:srgbClr val="F9F9FA"/>
              </a:highlight>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idx="1" type="body"/>
          </p:nvPr>
        </p:nvSpPr>
        <p:spPr>
          <a:xfrm>
            <a:off x="729450" y="2078875"/>
            <a:ext cx="7688700" cy="2575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Intro</a:t>
            </a:r>
            <a:endParaRPr/>
          </a:p>
          <a:p>
            <a:pPr indent="-298450" lvl="1" marL="914400" rtl="0" algn="l">
              <a:lnSpc>
                <a:spcPct val="115000"/>
              </a:lnSpc>
              <a:spcBef>
                <a:spcPts val="0"/>
              </a:spcBef>
              <a:spcAft>
                <a:spcPts val="0"/>
              </a:spcAft>
              <a:buSzPts val="1100"/>
              <a:buChar char="○"/>
            </a:pPr>
            <a:r>
              <a:rPr lang="en-GB"/>
              <a:t>History</a:t>
            </a:r>
            <a:endParaRPr/>
          </a:p>
          <a:p>
            <a:pPr indent="-298450" lvl="1" marL="914400" rtl="0" algn="l">
              <a:lnSpc>
                <a:spcPct val="115000"/>
              </a:lnSpc>
              <a:spcBef>
                <a:spcPts val="0"/>
              </a:spcBef>
              <a:spcAft>
                <a:spcPts val="0"/>
              </a:spcAft>
              <a:buSzPts val="1100"/>
              <a:buChar char="○"/>
            </a:pPr>
            <a:r>
              <a:rPr lang="en-GB"/>
              <a:t>Evolution of the web</a:t>
            </a:r>
            <a:endParaRPr/>
          </a:p>
          <a:p>
            <a:pPr indent="-298450" lvl="1" marL="914400" rtl="0" algn="l">
              <a:lnSpc>
                <a:spcPct val="115000"/>
              </a:lnSpc>
              <a:spcBef>
                <a:spcPts val="0"/>
              </a:spcBef>
              <a:spcAft>
                <a:spcPts val="0"/>
              </a:spcAft>
              <a:buSzPts val="1100"/>
              <a:buChar char="○"/>
            </a:pPr>
            <a:r>
              <a:rPr lang="en-GB"/>
              <a:t>Browser</a:t>
            </a:r>
            <a:endParaRPr/>
          </a:p>
          <a:p>
            <a:pPr indent="-298450" lvl="1" marL="914400" rtl="0" algn="l">
              <a:lnSpc>
                <a:spcPct val="115000"/>
              </a:lnSpc>
              <a:spcBef>
                <a:spcPts val="0"/>
              </a:spcBef>
              <a:spcAft>
                <a:spcPts val="0"/>
              </a:spcAft>
              <a:buSzPts val="1100"/>
              <a:buChar char="○"/>
            </a:pPr>
            <a:r>
              <a:rPr lang="en-GB"/>
              <a:t>Tools</a:t>
            </a:r>
            <a:endParaRPr/>
          </a:p>
          <a:p>
            <a:pPr indent="-311150" lvl="0" marL="457200" rtl="0" algn="l">
              <a:lnSpc>
                <a:spcPct val="115000"/>
              </a:lnSpc>
              <a:spcBef>
                <a:spcPts val="0"/>
              </a:spcBef>
              <a:spcAft>
                <a:spcPts val="0"/>
              </a:spcAft>
              <a:buSzPts val="1300"/>
              <a:buChar char="●"/>
            </a:pPr>
            <a:r>
              <a:rPr lang="en-GB"/>
              <a:t>HTML </a:t>
            </a:r>
            <a:endParaRPr/>
          </a:p>
          <a:p>
            <a:pPr indent="-298450" lvl="1" marL="914400" rtl="0" algn="l">
              <a:lnSpc>
                <a:spcPct val="115000"/>
              </a:lnSpc>
              <a:spcBef>
                <a:spcPts val="0"/>
              </a:spcBef>
              <a:spcAft>
                <a:spcPts val="0"/>
              </a:spcAft>
              <a:buSzPts val="1100"/>
              <a:buChar char="○"/>
            </a:pPr>
            <a:r>
              <a:rPr lang="en-GB"/>
              <a:t>Structure</a:t>
            </a:r>
            <a:endParaRPr/>
          </a:p>
          <a:p>
            <a:pPr indent="-298450" lvl="1" marL="914400" rtl="0" algn="l">
              <a:lnSpc>
                <a:spcPct val="115000"/>
              </a:lnSpc>
              <a:spcBef>
                <a:spcPts val="0"/>
              </a:spcBef>
              <a:spcAft>
                <a:spcPts val="0"/>
              </a:spcAft>
              <a:buSzPts val="1100"/>
              <a:buChar char="○"/>
            </a:pPr>
            <a:r>
              <a:rPr lang="en-GB"/>
              <a:t>Tags</a:t>
            </a:r>
            <a:endParaRPr/>
          </a:p>
          <a:p>
            <a:pPr indent="-298450" lvl="1" marL="914400" rtl="0" algn="l">
              <a:lnSpc>
                <a:spcPct val="115000"/>
              </a:lnSpc>
              <a:spcBef>
                <a:spcPts val="0"/>
              </a:spcBef>
              <a:spcAft>
                <a:spcPts val="0"/>
              </a:spcAft>
              <a:buSzPts val="1100"/>
              <a:buChar char="○"/>
            </a:pPr>
            <a:r>
              <a:rPr lang="en-GB"/>
              <a:t>Attributes</a:t>
            </a:r>
            <a:endParaRPr/>
          </a:p>
          <a:p>
            <a:pPr indent="-298450" lvl="1" marL="914400" rtl="0" algn="l">
              <a:lnSpc>
                <a:spcPct val="115000"/>
              </a:lnSpc>
              <a:spcBef>
                <a:spcPts val="0"/>
              </a:spcBef>
              <a:spcAft>
                <a:spcPts val="0"/>
              </a:spcAft>
              <a:buSzPts val="1100"/>
              <a:buChar char="○"/>
            </a:pPr>
            <a:r>
              <a:rPr lang="en-GB"/>
              <a:t>Semantic Web</a:t>
            </a:r>
            <a:endParaRPr/>
          </a:p>
          <a:p>
            <a:pPr indent="-298450" lvl="1" marL="914400" rtl="0" algn="l">
              <a:lnSpc>
                <a:spcPct val="115000"/>
              </a:lnSpc>
              <a:spcBef>
                <a:spcPts val="0"/>
              </a:spcBef>
              <a:spcAft>
                <a:spcPts val="0"/>
              </a:spcAft>
              <a:buSzPts val="1100"/>
              <a:buChar char="○"/>
            </a:pPr>
            <a:r>
              <a:rPr lang="en-GB"/>
              <a:t>Layout</a:t>
            </a:r>
            <a:endParaRPr/>
          </a:p>
          <a:p>
            <a:pPr indent="-311150" lvl="0" marL="457200" rtl="0" algn="l">
              <a:lnSpc>
                <a:spcPct val="115000"/>
              </a:lnSpc>
              <a:spcBef>
                <a:spcPts val="0"/>
              </a:spcBef>
              <a:spcAft>
                <a:spcPts val="0"/>
              </a:spcAft>
              <a:buSzPts val="1300"/>
              <a:buChar char="●"/>
            </a:pPr>
            <a:r>
              <a:rPr lang="en-GB"/>
              <a:t>Other Goodies</a:t>
            </a:r>
            <a:endParaRPr/>
          </a:p>
          <a:p>
            <a:pPr indent="-311150" lvl="0" marL="457200" rtl="0" algn="l">
              <a:lnSpc>
                <a:spcPct val="115000"/>
              </a:lnSpc>
              <a:spcBef>
                <a:spcPts val="0"/>
              </a:spcBef>
              <a:spcAft>
                <a:spcPts val="0"/>
              </a:spcAft>
              <a:buSzPts val="1300"/>
              <a:buChar char="●"/>
            </a:pPr>
            <a:r>
              <a:rPr lang="en-GB"/>
              <a:t>Questions</a:t>
            </a:r>
            <a:endParaRPr/>
          </a:p>
          <a:p>
            <a:pPr indent="0" lvl="0" marL="0" rtl="0" algn="l">
              <a:lnSpc>
                <a:spcPct val="115000"/>
              </a:lnSpc>
              <a:spcBef>
                <a:spcPts val="1600"/>
              </a:spcBef>
              <a:spcAft>
                <a:spcPts val="1600"/>
              </a:spcAft>
              <a:buSzPts val="1300"/>
              <a:buNone/>
            </a:pPr>
            <a:r>
              <a:t/>
            </a:r>
            <a:endParaRPr/>
          </a:p>
        </p:txBody>
      </p:sp>
      <p:sp>
        <p:nvSpPr>
          <p:cNvPr id="105" name="Google Shape;105;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Structure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Tip!</a:t>
            </a:r>
            <a:endParaRPr/>
          </a:p>
        </p:txBody>
      </p:sp>
      <p:sp>
        <p:nvSpPr>
          <p:cNvPr id="273" name="Google Shape;273;p43"/>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600"/>
              <a:buNone/>
            </a:pPr>
            <a:r>
              <a:rPr lang="en-GB"/>
              <a:t>Use the charset and title information in the first 1000 bytes. Browser engines try to sniff the char encoding by analysing first part of the content.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Tip!</a:t>
            </a:r>
            <a:endParaRPr/>
          </a:p>
        </p:txBody>
      </p:sp>
      <p:sp>
        <p:nvSpPr>
          <p:cNvPr id="279" name="Google Shape;279;p44"/>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600"/>
              <a:buNone/>
            </a:pPr>
            <a:r>
              <a:rPr lang="en-GB"/>
              <a:t>You can ignore the entire structure and just start with the html content. The browser complements your HTML with its defaults.</a:t>
            </a:r>
            <a:endParaRPr/>
          </a:p>
          <a:p>
            <a:pPr indent="0" lvl="0" marL="0" rtl="0" algn="l">
              <a:lnSpc>
                <a:spcPct val="115000"/>
              </a:lnSpc>
              <a:spcBef>
                <a:spcPts val="1600"/>
              </a:spcBef>
              <a:spcAft>
                <a:spcPts val="1600"/>
              </a:spcAft>
              <a:buSzPts val="1600"/>
              <a:buNone/>
            </a:pPr>
            <a:r>
              <a:rPr lang="en-GB"/>
              <a:t>But be aware of it: Your HTML does not validate on all browsers.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A really small HTML Document</a:t>
            </a:r>
            <a:endParaRPr/>
          </a:p>
        </p:txBody>
      </p:sp>
      <p:sp>
        <p:nvSpPr>
          <p:cNvPr id="285" name="Google Shape;285;p45"/>
          <p:cNvSpPr txBox="1"/>
          <p:nvPr/>
        </p:nvSpPr>
        <p:spPr>
          <a:xfrm>
            <a:off x="1555700" y="348075"/>
            <a:ext cx="6154800" cy="3633900"/>
          </a:xfrm>
          <a:prstGeom prst="rect">
            <a:avLst/>
          </a:prstGeom>
          <a:noFill/>
          <a:ln>
            <a:noFill/>
          </a:ln>
        </p:spPr>
        <p:txBody>
          <a:bodyPr anchorCtr="0" anchor="ctr" bIns="91425" lIns="91425" spcFirstLastPara="1" rIns="91425" wrap="square" tIns="91425">
            <a:noAutofit/>
          </a:bodyPr>
          <a:lstStyle/>
          <a:p>
            <a:pPr indent="0" lvl="0" marL="165100" marR="165100" rtl="0" algn="l">
              <a:lnSpc>
                <a:spcPct val="115000"/>
              </a:lnSpc>
              <a:spcBef>
                <a:spcPts val="700"/>
              </a:spcBef>
              <a:spcAft>
                <a:spcPts val="2400"/>
              </a:spcAft>
              <a:buClr>
                <a:srgbClr val="000000"/>
              </a:buClr>
              <a:buSzPts val="1300"/>
              <a:buFont typeface="Arial"/>
              <a:buNone/>
            </a:pPr>
            <a:r>
              <a:rPr b="0" i="0" lang="en-GB" sz="1300" u="none" cap="none" strike="noStrike">
                <a:solidFill>
                  <a:srgbClr val="333333"/>
                </a:solidFill>
                <a:highlight>
                  <a:srgbClr val="F9F9FA"/>
                </a:highlight>
                <a:latin typeface="Verdana"/>
                <a:ea typeface="Verdana"/>
                <a:cs typeface="Verdana"/>
                <a:sym typeface="Verdana"/>
              </a:rPr>
              <a:t>&lt;p&gt; this is a lonely tag &lt;/p&gt;    </a:t>
            </a:r>
            <a:endParaRPr b="0" i="0" sz="1300" u="none" cap="none" strike="noStrike">
              <a:solidFill>
                <a:srgbClr val="333333"/>
              </a:solidFill>
              <a:highlight>
                <a:srgbClr val="F9F9FA"/>
              </a:highlight>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DOCTYPE</a:t>
            </a:r>
            <a:endParaRPr/>
          </a:p>
        </p:txBody>
      </p:sp>
      <p:sp>
        <p:nvSpPr>
          <p:cNvPr id="291" name="Google Shape;291;p4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Standard mode vs quirks mode</a:t>
            </a:r>
            <a:endParaRPr/>
          </a:p>
        </p:txBody>
      </p:sp>
      <p:sp>
        <p:nvSpPr>
          <p:cNvPr id="292" name="Google Shape;292;p4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latin typeface="Arial"/>
                <a:ea typeface="Arial"/>
                <a:cs typeface="Arial"/>
                <a:sym typeface="Arial"/>
              </a:rPr>
              <a:t>All HTML need to have a DOCTYPE declared. </a:t>
            </a:r>
            <a:endParaRPr>
              <a:latin typeface="Arial"/>
              <a:ea typeface="Arial"/>
              <a:cs typeface="Arial"/>
              <a:sym typeface="Arial"/>
            </a:endParaRPr>
          </a:p>
          <a:p>
            <a:pPr indent="0" lvl="0" marL="0" rtl="0" algn="l">
              <a:lnSpc>
                <a:spcPct val="115000"/>
              </a:lnSpc>
              <a:spcBef>
                <a:spcPts val="1600"/>
              </a:spcBef>
              <a:spcAft>
                <a:spcPts val="0"/>
              </a:spcAft>
              <a:buSzPts val="1300"/>
              <a:buNone/>
            </a:pPr>
            <a:r>
              <a:rPr lang="en-GB">
                <a:latin typeface="Arial"/>
                <a:ea typeface="Arial"/>
                <a:cs typeface="Arial"/>
                <a:sym typeface="Arial"/>
              </a:rPr>
              <a:t>The DOCTYPE is not actually an element or HTML tag. </a:t>
            </a:r>
            <a:endParaRPr>
              <a:latin typeface="Arial"/>
              <a:ea typeface="Arial"/>
              <a:cs typeface="Arial"/>
              <a:sym typeface="Arial"/>
            </a:endParaRPr>
          </a:p>
          <a:p>
            <a:pPr indent="0" lvl="0" marL="0" rtl="0" algn="l">
              <a:lnSpc>
                <a:spcPct val="115000"/>
              </a:lnSpc>
              <a:spcBef>
                <a:spcPts val="1600"/>
              </a:spcBef>
              <a:spcAft>
                <a:spcPts val="0"/>
              </a:spcAft>
              <a:buSzPts val="1300"/>
              <a:buNone/>
            </a:pPr>
            <a:r>
              <a:rPr lang="en-GB">
                <a:latin typeface="Arial"/>
                <a:ea typeface="Arial"/>
                <a:cs typeface="Arial"/>
                <a:sym typeface="Arial"/>
              </a:rPr>
              <a:t>The doctype is used for two things, by different kinds of software: </a:t>
            </a:r>
            <a:endParaRPr>
              <a:latin typeface="Arial"/>
              <a:ea typeface="Arial"/>
              <a:cs typeface="Arial"/>
              <a:sym typeface="Arial"/>
            </a:endParaRPr>
          </a:p>
          <a:p>
            <a:pPr indent="-311150" lvl="0" marL="457200" rtl="0" algn="l">
              <a:lnSpc>
                <a:spcPct val="115000"/>
              </a:lnSpc>
              <a:spcBef>
                <a:spcPts val="1600"/>
              </a:spcBef>
              <a:spcAft>
                <a:spcPts val="0"/>
              </a:spcAft>
              <a:buSzPts val="1300"/>
              <a:buFont typeface="Arial"/>
              <a:buChar char="-"/>
            </a:pPr>
            <a:r>
              <a:rPr lang="en-GB">
                <a:latin typeface="Arial"/>
                <a:ea typeface="Arial"/>
                <a:cs typeface="Arial"/>
                <a:sym typeface="Arial"/>
              </a:rPr>
              <a:t>Web browsers use it to determine which rendering mode they should use. </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GB">
                <a:latin typeface="Arial"/>
                <a:ea typeface="Arial"/>
                <a:cs typeface="Arial"/>
                <a:sym typeface="Arial"/>
              </a:rPr>
              <a:t>Markup validators look at the doctype to determine which rules they should check the document against (more on that later as well).</a:t>
            </a:r>
            <a:endParaRPr>
              <a:latin typeface="Arial"/>
              <a:ea typeface="Arial"/>
              <a:cs typeface="Arial"/>
              <a:sym typeface="Arial"/>
            </a:endParaRPr>
          </a:p>
          <a:p>
            <a:pPr indent="0" lvl="0" marL="0" rtl="0" algn="l">
              <a:lnSpc>
                <a:spcPct val="115000"/>
              </a:lnSpc>
              <a:spcBef>
                <a:spcPts val="1600"/>
              </a:spcBef>
              <a:spcAft>
                <a:spcPts val="1600"/>
              </a:spcAft>
              <a:buSzPts val="1300"/>
              <a:buNone/>
            </a:pPr>
            <a:r>
              <a:t/>
            </a:r>
            <a:endParaRPr>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idx="1" type="body"/>
          </p:nvPr>
        </p:nvSpPr>
        <p:spPr>
          <a:xfrm>
            <a:off x="723300" y="464670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Doctype declarations</a:t>
            </a:r>
            <a:endParaRPr/>
          </a:p>
          <a:p>
            <a:pPr indent="0" lvl="0" marL="0" rtl="0" algn="ctr">
              <a:lnSpc>
                <a:spcPct val="100000"/>
              </a:lnSpc>
              <a:spcBef>
                <a:spcPts val="0"/>
              </a:spcBef>
              <a:spcAft>
                <a:spcPts val="0"/>
              </a:spcAft>
              <a:buSzPts val="1300"/>
              <a:buNone/>
            </a:pPr>
            <a:r>
              <a:rPr lang="en-GB" sz="800"/>
              <a:t>Source: w3schools.com</a:t>
            </a:r>
            <a:endParaRPr sz="800"/>
          </a:p>
        </p:txBody>
      </p:sp>
      <p:pic>
        <p:nvPicPr>
          <p:cNvPr id="298" name="Google Shape;298;p47"/>
          <p:cNvPicPr preferRelativeResize="0"/>
          <p:nvPr/>
        </p:nvPicPr>
        <p:blipFill rotWithShape="1">
          <a:blip r:embed="rId3">
            <a:alphaModFix/>
          </a:blip>
          <a:srcRect b="0" l="0" r="0" t="0"/>
          <a:stretch/>
        </p:blipFill>
        <p:spPr>
          <a:xfrm>
            <a:off x="995525" y="43125"/>
            <a:ext cx="6427799" cy="4680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Tip!</a:t>
            </a:r>
            <a:endParaRPr/>
          </a:p>
        </p:txBody>
      </p:sp>
      <p:sp>
        <p:nvSpPr>
          <p:cNvPr id="304" name="Google Shape;304;p48"/>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600"/>
              <a:buNone/>
            </a:pPr>
            <a:r>
              <a:rPr b="1" lang="en-GB"/>
              <a:t>Problem</a:t>
            </a:r>
            <a:endParaRPr b="1"/>
          </a:p>
          <a:p>
            <a:pPr indent="0" lvl="0" marL="0" rtl="0" algn="l">
              <a:lnSpc>
                <a:spcPct val="115000"/>
              </a:lnSpc>
              <a:spcBef>
                <a:spcPts val="1600"/>
              </a:spcBef>
              <a:spcAft>
                <a:spcPts val="0"/>
              </a:spcAft>
              <a:buSzPts val="1600"/>
              <a:buNone/>
            </a:pPr>
            <a:r>
              <a:rPr lang="en-GB"/>
              <a:t>On some systems, there can be set some headers which could cause browser selects automatically an unexpected doctype. And this could cause that the web site is rendered differently as expected.</a:t>
            </a:r>
            <a:endParaRPr/>
          </a:p>
          <a:p>
            <a:pPr indent="0" lvl="0" marL="0" rtl="0" algn="l">
              <a:lnSpc>
                <a:spcPct val="115000"/>
              </a:lnSpc>
              <a:spcBef>
                <a:spcPts val="1600"/>
              </a:spcBef>
              <a:spcAft>
                <a:spcPts val="0"/>
              </a:spcAft>
              <a:buSzPts val="1600"/>
              <a:buNone/>
            </a:pPr>
            <a:r>
              <a:rPr b="1" lang="en-GB"/>
              <a:t>Solution</a:t>
            </a:r>
            <a:endParaRPr b="1"/>
          </a:p>
          <a:p>
            <a:pPr indent="0" lvl="0" marL="0" rtl="0" algn="l">
              <a:lnSpc>
                <a:spcPct val="115000"/>
              </a:lnSpc>
              <a:spcBef>
                <a:spcPts val="1600"/>
              </a:spcBef>
              <a:spcAft>
                <a:spcPts val="0"/>
              </a:spcAft>
              <a:buSzPts val="1600"/>
              <a:buNone/>
            </a:pPr>
            <a:r>
              <a:rPr lang="en-GB"/>
              <a:t>Use explicit doctype and additionally tell the browser via meta data definition in head which versions are targeted</a:t>
            </a:r>
            <a:endParaRPr/>
          </a:p>
          <a:p>
            <a:pPr indent="0" lvl="0" marL="0" rtl="0" algn="l">
              <a:lnSpc>
                <a:spcPct val="115000"/>
              </a:lnSpc>
              <a:spcBef>
                <a:spcPts val="1600"/>
              </a:spcBef>
              <a:spcAft>
                <a:spcPts val="0"/>
              </a:spcAft>
              <a:buSzPts val="1600"/>
              <a:buNone/>
            </a:pPr>
            <a:r>
              <a:rPr lang="en-GB" sz="1300">
                <a:solidFill>
                  <a:schemeClr val="accent1"/>
                </a:solidFill>
                <a:latin typeface="Arial"/>
                <a:ea typeface="Arial"/>
                <a:cs typeface="Arial"/>
                <a:sym typeface="Arial"/>
              </a:rPr>
              <a:t>&lt;meta http-equiv="X-UA-Compatible" content="IE=edge,chrome=1"&gt; </a:t>
            </a:r>
            <a:endParaRPr/>
          </a:p>
          <a:p>
            <a:pPr indent="0" lvl="0" marL="0" rtl="0" algn="l">
              <a:lnSpc>
                <a:spcPct val="115000"/>
              </a:lnSpc>
              <a:spcBef>
                <a:spcPts val="1600"/>
              </a:spcBef>
              <a:spcAft>
                <a:spcPts val="1600"/>
              </a:spcAft>
              <a:buSzPts val="16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9"/>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Tip!</a:t>
            </a:r>
            <a:endParaRPr/>
          </a:p>
        </p:txBody>
      </p:sp>
      <p:sp>
        <p:nvSpPr>
          <p:cNvPr id="310" name="Google Shape;310;p49"/>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600"/>
              <a:buNone/>
            </a:pPr>
            <a:r>
              <a:rPr lang="en-GB"/>
              <a:t>Take a look on the following web page which shows a rich html start template.</a:t>
            </a:r>
            <a:endParaRPr/>
          </a:p>
          <a:p>
            <a:pPr indent="0" lvl="0" marL="0" rtl="0" algn="l">
              <a:lnSpc>
                <a:spcPct val="115000"/>
              </a:lnSpc>
              <a:spcBef>
                <a:spcPts val="1600"/>
              </a:spcBef>
              <a:spcAft>
                <a:spcPts val="1600"/>
              </a:spcAft>
              <a:buSzPts val="1600"/>
              <a:buNone/>
            </a:pPr>
            <a:r>
              <a:rPr lang="en-GB" sz="1300">
                <a:solidFill>
                  <a:schemeClr val="accent1"/>
                </a:solidFill>
                <a:latin typeface="Arial"/>
                <a:ea typeface="Arial"/>
                <a:cs typeface="Arial"/>
                <a:sym typeface="Arial"/>
              </a:rPr>
              <a:t>https://html5boilerplate.com/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HTML5 Boilerplate Structure</a:t>
            </a:r>
            <a:endParaRPr/>
          </a:p>
        </p:txBody>
      </p:sp>
      <p:pic>
        <p:nvPicPr>
          <p:cNvPr id="316" name="Google Shape;316;p50"/>
          <p:cNvPicPr preferRelativeResize="0"/>
          <p:nvPr/>
        </p:nvPicPr>
        <p:blipFill rotWithShape="1">
          <a:blip r:embed="rId3">
            <a:alphaModFix/>
          </a:blip>
          <a:srcRect b="0" l="0" r="0" t="0"/>
          <a:stretch/>
        </p:blipFill>
        <p:spPr>
          <a:xfrm>
            <a:off x="2504125" y="87475"/>
            <a:ext cx="3036150" cy="4209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Meta Data</a:t>
            </a:r>
            <a:endParaRPr/>
          </a:p>
        </p:txBody>
      </p:sp>
      <p:sp>
        <p:nvSpPr>
          <p:cNvPr id="322" name="Google Shape;322;p5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sp>
        <p:nvSpPr>
          <p:cNvPr id="323" name="Google Shape;323;p5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n-GB">
                <a:latin typeface="Arial"/>
                <a:ea typeface="Arial"/>
                <a:cs typeface="Arial"/>
                <a:sym typeface="Arial"/>
              </a:rPr>
              <a:t>The head of an HTML document is the part that is not displayed in the web browser when the page is loaded. It contains information such as the page &lt;title&gt;, links to CSS, links to custom favicons, and other metadata </a:t>
            </a:r>
            <a:endParaRPr>
              <a:latin typeface="Arial"/>
              <a:ea typeface="Arial"/>
              <a:cs typeface="Arial"/>
              <a:sym typeface="Arial"/>
            </a:endParaRPr>
          </a:p>
          <a:p>
            <a:pPr indent="-311150" lvl="0" marL="457200" marR="0" rtl="0" algn="l">
              <a:lnSpc>
                <a:spcPct val="115000"/>
              </a:lnSpc>
              <a:spcBef>
                <a:spcPts val="1600"/>
              </a:spcBef>
              <a:spcAft>
                <a:spcPts val="0"/>
              </a:spcAft>
              <a:buSzPts val="1300"/>
              <a:buFont typeface="Arial"/>
              <a:buChar char="-"/>
            </a:pPr>
            <a:r>
              <a:rPr lang="en-GB">
                <a:latin typeface="Arial"/>
                <a:ea typeface="Arial"/>
                <a:cs typeface="Arial"/>
                <a:sym typeface="Arial"/>
              </a:rPr>
              <a:t>Data about the HTML</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The author</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Important keywords that describe the document</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Social media handlers (twitter)</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Geolocation infos (open graph)</a:t>
            </a: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a:t>
            </a:r>
            <a:endParaRPr/>
          </a:p>
        </p:txBody>
      </p:sp>
      <p:sp>
        <p:nvSpPr>
          <p:cNvPr id="329" name="Google Shape;329;p52"/>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sz="1000"/>
              <a:t>Gives Information on the HTML Document</a:t>
            </a:r>
            <a:endParaRPr sz="1000"/>
          </a:p>
        </p:txBody>
      </p:sp>
      <p:sp>
        <p:nvSpPr>
          <p:cNvPr id="330" name="Google Shape;330;p52"/>
          <p:cNvSpPr txBox="1"/>
          <p:nvPr>
            <p:ph idx="2" type="body"/>
          </p:nvPr>
        </p:nvSpPr>
        <p:spPr>
          <a:xfrm>
            <a:off x="4827300" y="389975"/>
            <a:ext cx="4159800" cy="36465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Char char="●"/>
            </a:pPr>
            <a:r>
              <a:rPr b="1" lang="en-GB" sz="1200"/>
              <a:t>&lt;meta charset="utf-8"&gt;</a:t>
            </a:r>
            <a:endParaRPr b="1" sz="1200"/>
          </a:p>
          <a:p>
            <a:pPr indent="-304800" lvl="0" marL="457200" marR="0" rtl="0" algn="l">
              <a:lnSpc>
                <a:spcPct val="115000"/>
              </a:lnSpc>
              <a:spcBef>
                <a:spcPts val="0"/>
              </a:spcBef>
              <a:spcAft>
                <a:spcPts val="0"/>
              </a:spcAft>
              <a:buSzPts val="1200"/>
              <a:buChar char="●"/>
            </a:pPr>
            <a:r>
              <a:rPr b="1" lang="en-GB" sz="1200"/>
              <a:t>&lt;meta name="description" content="Free Web tutorials"&gt; </a:t>
            </a:r>
            <a:endParaRPr b="1" sz="1200"/>
          </a:p>
          <a:p>
            <a:pPr indent="-304800" lvl="0" marL="457200" marR="0" rtl="0" algn="l">
              <a:lnSpc>
                <a:spcPct val="115000"/>
              </a:lnSpc>
              <a:spcBef>
                <a:spcPts val="0"/>
              </a:spcBef>
              <a:spcAft>
                <a:spcPts val="0"/>
              </a:spcAft>
              <a:buSzPts val="1200"/>
              <a:buChar char="●"/>
            </a:pPr>
            <a:r>
              <a:rPr b="1" lang="en-GB" sz="1200"/>
              <a:t>&lt;meta name="keywords" content="HTML,CSS,XML,JavaScript"&gt; </a:t>
            </a:r>
            <a:endParaRPr b="1" sz="1200"/>
          </a:p>
          <a:p>
            <a:pPr indent="-304800" lvl="0" marL="457200" marR="0" rtl="0" algn="l">
              <a:lnSpc>
                <a:spcPct val="115000"/>
              </a:lnSpc>
              <a:spcBef>
                <a:spcPts val="0"/>
              </a:spcBef>
              <a:spcAft>
                <a:spcPts val="0"/>
              </a:spcAft>
              <a:buSzPts val="1200"/>
              <a:buChar char="●"/>
            </a:pPr>
            <a:r>
              <a:rPr b="1" lang="en-GB" sz="1200"/>
              <a:t>&lt;meta name="author" content="John Doe"&gt;</a:t>
            </a:r>
            <a:r>
              <a:rPr lang="en-GB" sz="1200"/>
              <a:t> </a:t>
            </a:r>
            <a:endParaRPr sz="1200"/>
          </a:p>
          <a:p>
            <a:pPr indent="-304800" lvl="0" marL="457200" marR="0" rtl="0" algn="l">
              <a:lnSpc>
                <a:spcPct val="115000"/>
              </a:lnSpc>
              <a:spcBef>
                <a:spcPts val="0"/>
              </a:spcBef>
              <a:spcAft>
                <a:spcPts val="0"/>
              </a:spcAft>
              <a:buSzPts val="1200"/>
              <a:buChar char="●"/>
            </a:pPr>
            <a:r>
              <a:rPr lang="en-GB" sz="1200"/>
              <a:t>&lt;meta name="copyright" content="Copyright owner" /&gt;</a:t>
            </a:r>
            <a:endParaRPr sz="1200"/>
          </a:p>
          <a:p>
            <a:pPr indent="-304800" lvl="0" marL="457200" marR="0" rtl="0" algn="l">
              <a:lnSpc>
                <a:spcPct val="115000"/>
              </a:lnSpc>
              <a:spcBef>
                <a:spcPts val="0"/>
              </a:spcBef>
              <a:spcAft>
                <a:spcPts val="0"/>
              </a:spcAft>
              <a:buSzPts val="1200"/>
              <a:buChar char="●"/>
            </a:pPr>
            <a:r>
              <a:rPr lang="en-GB" sz="1200"/>
              <a:t>&lt;meta name="viewport" content="width=device-width, initial-scale=1.0"&gt;</a:t>
            </a:r>
            <a:endParaRPr sz="1200"/>
          </a:p>
          <a:p>
            <a:pPr indent="-304800" lvl="0" marL="457200" marR="0" rtl="0" algn="l">
              <a:lnSpc>
                <a:spcPct val="115000"/>
              </a:lnSpc>
              <a:spcBef>
                <a:spcPts val="0"/>
              </a:spcBef>
              <a:spcAft>
                <a:spcPts val="0"/>
              </a:spcAft>
              <a:buSzPts val="1200"/>
              <a:buChar char="●"/>
            </a:pPr>
            <a:r>
              <a:rPr lang="en-GB" sz="1200"/>
              <a:t>&lt;meta name="robots" content="noindex" /&gt;</a:t>
            </a:r>
            <a:endParaRPr sz="1200"/>
          </a:p>
          <a:p>
            <a:pPr indent="-304800" lvl="0" marL="457200" marR="0" rtl="0" algn="l">
              <a:lnSpc>
                <a:spcPct val="115000"/>
              </a:lnSpc>
              <a:spcBef>
                <a:spcPts val="0"/>
              </a:spcBef>
              <a:spcAft>
                <a:spcPts val="0"/>
              </a:spcAft>
              <a:buSzPts val="1200"/>
              <a:buChar char="●"/>
            </a:pPr>
            <a:r>
              <a:rPr lang="en-GB" sz="1200"/>
              <a:t>&lt;meta name="geo.position" content="latitude; longitude"&gt; </a:t>
            </a:r>
            <a:endParaRPr sz="1200"/>
          </a:p>
          <a:p>
            <a:pPr indent="-304800" lvl="0" marL="457200" marR="0" rtl="0" algn="l">
              <a:lnSpc>
                <a:spcPct val="115000"/>
              </a:lnSpc>
              <a:spcBef>
                <a:spcPts val="0"/>
              </a:spcBef>
              <a:spcAft>
                <a:spcPts val="0"/>
              </a:spcAft>
              <a:buSzPts val="1200"/>
              <a:buChar char="●"/>
            </a:pPr>
            <a:r>
              <a:rPr lang="en-GB" sz="1200"/>
              <a:t>&lt;meta name="geo.placename" content="Place Name"&gt; </a:t>
            </a:r>
            <a:endParaRPr sz="1200"/>
          </a:p>
          <a:p>
            <a:pPr indent="-304800" lvl="0" marL="457200" marR="0" rtl="0" algn="l">
              <a:lnSpc>
                <a:spcPct val="115000"/>
              </a:lnSpc>
              <a:spcBef>
                <a:spcPts val="0"/>
              </a:spcBef>
              <a:spcAft>
                <a:spcPts val="0"/>
              </a:spcAft>
              <a:buSzPts val="1200"/>
              <a:buChar char="●"/>
            </a:pPr>
            <a:r>
              <a:rPr lang="en-GB" sz="1200"/>
              <a:t>&lt;meta name="geo.region" content="Country Subdivision Code"&gt;</a:t>
            </a:r>
            <a:endParaRPr sz="1200"/>
          </a:p>
          <a:p>
            <a:pPr indent="0" lvl="0" marL="0" marR="0" rtl="0" algn="l">
              <a:lnSpc>
                <a:spcPct val="115000"/>
              </a:lnSpc>
              <a:spcBef>
                <a:spcPts val="1600"/>
              </a:spcBef>
              <a:spcAft>
                <a:spcPts val="0"/>
              </a:spcAft>
              <a:buSzPts val="1300"/>
              <a:buNone/>
            </a:pPr>
            <a:r>
              <a:t/>
            </a:r>
            <a:endParaRPr sz="1200"/>
          </a:p>
          <a:p>
            <a:pPr indent="-304800" lvl="0" marL="457200" marR="0" rtl="0" algn="l">
              <a:lnSpc>
                <a:spcPct val="115000"/>
              </a:lnSpc>
              <a:spcBef>
                <a:spcPts val="1600"/>
              </a:spcBef>
              <a:spcAft>
                <a:spcPts val="0"/>
              </a:spcAft>
              <a:buSzPts val="1200"/>
              <a:buChar char="●"/>
            </a:pPr>
            <a:r>
              <a:rPr lang="en-GB" sz="1200"/>
              <a:t>Spezielle Metatags für: Twitter, Facebook, Microsoft, Apple, Android, etc...</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Intro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Tip!</a:t>
            </a:r>
            <a:endParaRPr/>
          </a:p>
        </p:txBody>
      </p:sp>
      <p:sp>
        <p:nvSpPr>
          <p:cNvPr id="336" name="Google Shape;336;p53"/>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600"/>
              <a:buNone/>
            </a:pPr>
            <a:r>
              <a:rPr lang="en-GB"/>
              <a:t>Setting the right encoding of the page can be very tricky!</a:t>
            </a:r>
            <a:endParaRPr/>
          </a:p>
          <a:p>
            <a:pPr indent="-330200" lvl="0" marL="457200" rtl="0" algn="l">
              <a:lnSpc>
                <a:spcPct val="115000"/>
              </a:lnSpc>
              <a:spcBef>
                <a:spcPts val="1600"/>
              </a:spcBef>
              <a:spcAft>
                <a:spcPts val="0"/>
              </a:spcAft>
              <a:buSzPts val="1600"/>
              <a:buChar char="-"/>
            </a:pPr>
            <a:r>
              <a:rPr lang="en-GB"/>
              <a:t>Use always UTF-8, if possible!</a:t>
            </a:r>
            <a:endParaRPr/>
          </a:p>
          <a:p>
            <a:pPr indent="-330200" lvl="0" marL="457200" rtl="0" algn="l">
              <a:lnSpc>
                <a:spcPct val="115000"/>
              </a:lnSpc>
              <a:spcBef>
                <a:spcPts val="0"/>
              </a:spcBef>
              <a:spcAft>
                <a:spcPts val="0"/>
              </a:spcAft>
              <a:buSzPts val="1600"/>
              <a:buChar char="-"/>
            </a:pPr>
            <a:r>
              <a:rPr lang="en-GB"/>
              <a:t>Use the following meta data for defining encoding.</a:t>
            </a:r>
            <a:endParaRPr/>
          </a:p>
          <a:p>
            <a:pPr indent="-298450" lvl="1" marL="914400" rtl="0" algn="l">
              <a:lnSpc>
                <a:spcPct val="115000"/>
              </a:lnSpc>
              <a:spcBef>
                <a:spcPts val="0"/>
              </a:spcBef>
              <a:spcAft>
                <a:spcPts val="0"/>
              </a:spcAft>
              <a:buSzPts val="1100"/>
              <a:buChar char="-"/>
            </a:pPr>
            <a:r>
              <a:rPr lang="en-GB" sz="1300">
                <a:solidFill>
                  <a:schemeClr val="accent1"/>
                </a:solidFill>
                <a:latin typeface="Arial"/>
                <a:ea typeface="Arial"/>
                <a:cs typeface="Arial"/>
                <a:sym typeface="Arial"/>
              </a:rPr>
              <a:t>&lt;meta charset="utf-8"&gt;</a:t>
            </a:r>
            <a:endParaRPr/>
          </a:p>
          <a:p>
            <a:pPr indent="-330200" lvl="0" marL="457200" rtl="0" algn="l">
              <a:lnSpc>
                <a:spcPct val="115000"/>
              </a:lnSpc>
              <a:spcBef>
                <a:spcPts val="0"/>
              </a:spcBef>
              <a:spcAft>
                <a:spcPts val="0"/>
              </a:spcAft>
              <a:buSzPts val="1600"/>
              <a:buChar char="-"/>
            </a:pPr>
            <a:r>
              <a:rPr lang="en-GB"/>
              <a:t>Be sure your file is created with the right encoding</a:t>
            </a:r>
            <a:endParaRPr/>
          </a:p>
          <a:p>
            <a:pPr indent="-330200" lvl="0" marL="457200" rtl="0" algn="l">
              <a:lnSpc>
                <a:spcPct val="115000"/>
              </a:lnSpc>
              <a:spcBef>
                <a:spcPts val="0"/>
              </a:spcBef>
              <a:spcAft>
                <a:spcPts val="0"/>
              </a:spcAft>
              <a:buSzPts val="1600"/>
              <a:buChar char="-"/>
            </a:pPr>
            <a:r>
              <a:rPr lang="en-GB"/>
              <a:t>Be sure your server (or any network component) has no effect on encoding.</a:t>
            </a:r>
            <a:endParaRPr/>
          </a:p>
          <a:p>
            <a:pPr indent="-330200" lvl="0" marL="457200" rtl="0" algn="l">
              <a:lnSpc>
                <a:spcPct val="115000"/>
              </a:lnSpc>
              <a:spcBef>
                <a:spcPts val="0"/>
              </a:spcBef>
              <a:spcAft>
                <a:spcPts val="0"/>
              </a:spcAft>
              <a:buSzPts val="1600"/>
              <a:buChar char="-"/>
            </a:pPr>
            <a:r>
              <a:rPr lang="en-GB"/>
              <a:t>You can set response header with the appropriate encoding, if needed</a:t>
            </a:r>
            <a:endParaRPr/>
          </a:p>
          <a:p>
            <a:pPr indent="0" lvl="0" marL="0" rtl="0" algn="l">
              <a:lnSpc>
                <a:spcPct val="115000"/>
              </a:lnSpc>
              <a:spcBef>
                <a:spcPts val="1600"/>
              </a:spcBef>
              <a:spcAft>
                <a:spcPts val="1600"/>
              </a:spcAft>
              <a:buSzPts val="16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Tags</a:t>
            </a:r>
            <a:endParaRPr/>
          </a:p>
          <a:p>
            <a:pPr indent="0" lvl="0" marL="0" rtl="0" algn="l">
              <a:lnSpc>
                <a:spcPct val="100000"/>
              </a:lnSpc>
              <a:spcBef>
                <a:spcPts val="0"/>
              </a:spcBef>
              <a:spcAft>
                <a:spcPts val="0"/>
              </a:spcAft>
              <a:buSzPts val="2600"/>
              <a:buNone/>
            </a:pPr>
            <a:r>
              <a:rPr lang="en-GB"/>
              <a:t>for Content</a:t>
            </a:r>
            <a:endParaRPr/>
          </a:p>
        </p:txBody>
      </p:sp>
      <p:sp>
        <p:nvSpPr>
          <p:cNvPr id="342" name="Google Shape;342;p5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sp>
        <p:nvSpPr>
          <p:cNvPr id="343" name="Google Shape;343;p5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&lt;h1&gt;&lt;/h1&gt; (h2, h3, h4, h5, h6)</a:t>
            </a:r>
            <a:endParaRPr sz="800">
              <a:solidFill>
                <a:srgbClr val="000000"/>
              </a:solidFill>
              <a:latin typeface="Open Sans"/>
              <a:ea typeface="Open Sans"/>
              <a:cs typeface="Open Sans"/>
              <a:sym typeface="Open Sans"/>
            </a:endParaRPr>
          </a:p>
          <a:p>
            <a:pPr indent="-279400" lvl="1" marL="91440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Element for defining </a:t>
            </a:r>
            <a:r>
              <a:rPr b="1" lang="en-GB" sz="800">
                <a:solidFill>
                  <a:srgbClr val="FF0000"/>
                </a:solidFill>
                <a:latin typeface="Open Sans"/>
                <a:ea typeface="Open Sans"/>
                <a:cs typeface="Open Sans"/>
                <a:sym typeface="Open Sans"/>
              </a:rPr>
              <a:t>H</a:t>
            </a:r>
            <a:r>
              <a:rPr b="1" lang="en-GB" sz="800">
                <a:solidFill>
                  <a:srgbClr val="000000"/>
                </a:solidFill>
                <a:latin typeface="Open Sans"/>
                <a:ea typeface="Open Sans"/>
                <a:cs typeface="Open Sans"/>
                <a:sym typeface="Open Sans"/>
              </a:rPr>
              <a:t>eadings</a:t>
            </a:r>
            <a:r>
              <a:rPr lang="en-GB" sz="800">
                <a:solidFill>
                  <a:srgbClr val="000000"/>
                </a:solidFill>
                <a:latin typeface="Open Sans"/>
                <a:ea typeface="Open Sans"/>
                <a:cs typeface="Open Sans"/>
                <a:sym typeface="Open Sans"/>
              </a:rPr>
              <a:t>.</a:t>
            </a:r>
            <a:endParaRPr sz="800">
              <a:solidFill>
                <a:srgbClr val="000000"/>
              </a:solidFill>
              <a:latin typeface="Open Sans"/>
              <a:ea typeface="Open Sans"/>
              <a:cs typeface="Open Sans"/>
              <a:sym typeface="Open Sans"/>
            </a:endParaRPr>
          </a:p>
          <a:p>
            <a:pPr indent="-279400" lvl="0" marL="45720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&lt;p&gt;&lt;/p&gt;</a:t>
            </a:r>
            <a:endParaRPr sz="800">
              <a:solidFill>
                <a:srgbClr val="000000"/>
              </a:solidFill>
              <a:latin typeface="Open Sans"/>
              <a:ea typeface="Open Sans"/>
              <a:cs typeface="Open Sans"/>
              <a:sym typeface="Open Sans"/>
            </a:endParaRPr>
          </a:p>
          <a:p>
            <a:pPr indent="-279400" lvl="1" marL="91440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Element for defining </a:t>
            </a:r>
            <a:r>
              <a:rPr b="1" lang="en-GB" sz="800">
                <a:solidFill>
                  <a:srgbClr val="FF0000"/>
                </a:solidFill>
                <a:latin typeface="Open Sans"/>
                <a:ea typeface="Open Sans"/>
                <a:cs typeface="Open Sans"/>
                <a:sym typeface="Open Sans"/>
              </a:rPr>
              <a:t>P</a:t>
            </a:r>
            <a:r>
              <a:rPr b="1" lang="en-GB" sz="800">
                <a:solidFill>
                  <a:srgbClr val="000000"/>
                </a:solidFill>
                <a:latin typeface="Open Sans"/>
                <a:ea typeface="Open Sans"/>
                <a:cs typeface="Open Sans"/>
                <a:sym typeface="Open Sans"/>
              </a:rPr>
              <a:t>aragraphs</a:t>
            </a:r>
            <a:endParaRPr b="1" sz="800">
              <a:solidFill>
                <a:srgbClr val="000000"/>
              </a:solidFill>
              <a:latin typeface="Open Sans"/>
              <a:ea typeface="Open Sans"/>
              <a:cs typeface="Open Sans"/>
              <a:sym typeface="Open Sans"/>
            </a:endParaRPr>
          </a:p>
          <a:p>
            <a:pPr indent="-279400" lvl="0" marL="45720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&lt;b&gt;&lt;/b&gt;, &lt;strong&gt;&lt;/strong&gt;</a:t>
            </a:r>
            <a:endParaRPr sz="800">
              <a:solidFill>
                <a:srgbClr val="000000"/>
              </a:solidFill>
              <a:latin typeface="Open Sans"/>
              <a:ea typeface="Open Sans"/>
              <a:cs typeface="Open Sans"/>
              <a:sym typeface="Open Sans"/>
            </a:endParaRPr>
          </a:p>
          <a:p>
            <a:pPr indent="-279400" lvl="0" marL="45720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&lt;i&gt;&lt;/i&gt;, &lt;em&gt;&lt;/em&gt;</a:t>
            </a:r>
            <a:endParaRPr sz="800">
              <a:solidFill>
                <a:srgbClr val="000000"/>
              </a:solidFill>
              <a:latin typeface="Open Sans"/>
              <a:ea typeface="Open Sans"/>
              <a:cs typeface="Open Sans"/>
              <a:sym typeface="Open Sans"/>
            </a:endParaRPr>
          </a:p>
          <a:p>
            <a:pPr indent="-279400" lvl="0" marL="45720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&lt;a&gt;</a:t>
            </a:r>
            <a:endParaRPr sz="800">
              <a:solidFill>
                <a:srgbClr val="000000"/>
              </a:solidFill>
              <a:latin typeface="Open Sans"/>
              <a:ea typeface="Open Sans"/>
              <a:cs typeface="Open Sans"/>
              <a:sym typeface="Open Sans"/>
            </a:endParaRPr>
          </a:p>
          <a:p>
            <a:pPr indent="-279400" lvl="1" marL="91440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Anchor</a:t>
            </a:r>
            <a:endParaRPr b="1" sz="800">
              <a:solidFill>
                <a:srgbClr val="000000"/>
              </a:solidFill>
              <a:latin typeface="Open Sans"/>
              <a:ea typeface="Open Sans"/>
              <a:cs typeface="Open Sans"/>
              <a:sym typeface="Open Sans"/>
            </a:endParaRPr>
          </a:p>
          <a:p>
            <a:pPr indent="-279400" lvl="0" marL="45720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&lt;ul&gt;&lt;/ul&gt;</a:t>
            </a:r>
            <a:endParaRPr sz="800">
              <a:solidFill>
                <a:srgbClr val="000000"/>
              </a:solidFill>
              <a:latin typeface="Open Sans"/>
              <a:ea typeface="Open Sans"/>
              <a:cs typeface="Open Sans"/>
              <a:sym typeface="Open Sans"/>
            </a:endParaRPr>
          </a:p>
          <a:p>
            <a:pPr indent="-279400" lvl="1" marL="914400" rtl="0" algn="l">
              <a:lnSpc>
                <a:spcPct val="115000"/>
              </a:lnSpc>
              <a:spcBef>
                <a:spcPts val="0"/>
              </a:spcBef>
              <a:spcAft>
                <a:spcPts val="0"/>
              </a:spcAft>
              <a:buClr>
                <a:srgbClr val="000000"/>
              </a:buClr>
              <a:buSzPts val="800"/>
              <a:buFont typeface="Open Sans"/>
              <a:buChar char="○"/>
            </a:pPr>
            <a:r>
              <a:rPr b="1" lang="en-GB" sz="800">
                <a:solidFill>
                  <a:srgbClr val="FF0000"/>
                </a:solidFill>
                <a:latin typeface="Open Sans"/>
                <a:ea typeface="Open Sans"/>
                <a:cs typeface="Open Sans"/>
                <a:sym typeface="Open Sans"/>
              </a:rPr>
              <a:t>U</a:t>
            </a:r>
            <a:r>
              <a:rPr b="1" lang="en-GB" sz="800">
                <a:solidFill>
                  <a:srgbClr val="000000"/>
                </a:solidFill>
                <a:latin typeface="Open Sans"/>
                <a:ea typeface="Open Sans"/>
                <a:cs typeface="Open Sans"/>
                <a:sym typeface="Open Sans"/>
              </a:rPr>
              <a:t>nordered </a:t>
            </a:r>
            <a:r>
              <a:rPr b="1" lang="en-GB" sz="800">
                <a:solidFill>
                  <a:srgbClr val="FF0000"/>
                </a:solidFill>
                <a:latin typeface="Open Sans"/>
                <a:ea typeface="Open Sans"/>
                <a:cs typeface="Open Sans"/>
                <a:sym typeface="Open Sans"/>
              </a:rPr>
              <a:t>L</a:t>
            </a:r>
            <a:r>
              <a:rPr b="1" lang="en-GB" sz="800">
                <a:solidFill>
                  <a:srgbClr val="000000"/>
                </a:solidFill>
                <a:latin typeface="Open Sans"/>
                <a:ea typeface="Open Sans"/>
                <a:cs typeface="Open Sans"/>
                <a:sym typeface="Open Sans"/>
              </a:rPr>
              <a:t>ist</a:t>
            </a:r>
            <a:r>
              <a:rPr lang="en-GB" sz="800">
                <a:solidFill>
                  <a:srgbClr val="000000"/>
                </a:solidFill>
                <a:latin typeface="Open Sans"/>
                <a:ea typeface="Open Sans"/>
                <a:cs typeface="Open Sans"/>
                <a:sym typeface="Open Sans"/>
              </a:rPr>
              <a:t>, Element for defining an unstructured list</a:t>
            </a:r>
            <a:endParaRPr sz="800">
              <a:solidFill>
                <a:srgbClr val="000000"/>
              </a:solidFill>
              <a:latin typeface="Open Sans"/>
              <a:ea typeface="Open Sans"/>
              <a:cs typeface="Open Sans"/>
              <a:sym typeface="Open Sans"/>
            </a:endParaRPr>
          </a:p>
          <a:p>
            <a:pPr indent="-279400" lvl="0" marL="45720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&lt;ol&gt;&lt;/ol&gt;</a:t>
            </a:r>
            <a:endParaRPr sz="800">
              <a:solidFill>
                <a:srgbClr val="000000"/>
              </a:solidFill>
              <a:latin typeface="Open Sans"/>
              <a:ea typeface="Open Sans"/>
              <a:cs typeface="Open Sans"/>
              <a:sym typeface="Open Sans"/>
            </a:endParaRPr>
          </a:p>
          <a:p>
            <a:pPr indent="-279400" lvl="1" marL="914400" rtl="0" algn="l">
              <a:lnSpc>
                <a:spcPct val="115000"/>
              </a:lnSpc>
              <a:spcBef>
                <a:spcPts val="0"/>
              </a:spcBef>
              <a:spcAft>
                <a:spcPts val="0"/>
              </a:spcAft>
              <a:buClr>
                <a:srgbClr val="000000"/>
              </a:buClr>
              <a:buSzPts val="800"/>
              <a:buFont typeface="Open Sans"/>
              <a:buChar char="○"/>
            </a:pPr>
            <a:r>
              <a:rPr b="1" lang="en-GB" sz="800">
                <a:solidFill>
                  <a:srgbClr val="FF0000"/>
                </a:solidFill>
                <a:latin typeface="Open Sans"/>
                <a:ea typeface="Open Sans"/>
                <a:cs typeface="Open Sans"/>
                <a:sym typeface="Open Sans"/>
              </a:rPr>
              <a:t>O</a:t>
            </a:r>
            <a:r>
              <a:rPr b="1" lang="en-GB" sz="800">
                <a:solidFill>
                  <a:srgbClr val="000000"/>
                </a:solidFill>
                <a:latin typeface="Open Sans"/>
                <a:ea typeface="Open Sans"/>
                <a:cs typeface="Open Sans"/>
                <a:sym typeface="Open Sans"/>
              </a:rPr>
              <a:t>rdered </a:t>
            </a:r>
            <a:r>
              <a:rPr b="1" lang="en-GB" sz="800">
                <a:solidFill>
                  <a:srgbClr val="FF0000"/>
                </a:solidFill>
                <a:latin typeface="Open Sans"/>
                <a:ea typeface="Open Sans"/>
                <a:cs typeface="Open Sans"/>
                <a:sym typeface="Open Sans"/>
              </a:rPr>
              <a:t>L</a:t>
            </a:r>
            <a:r>
              <a:rPr b="1" lang="en-GB" sz="800">
                <a:solidFill>
                  <a:srgbClr val="000000"/>
                </a:solidFill>
                <a:latin typeface="Open Sans"/>
                <a:ea typeface="Open Sans"/>
                <a:cs typeface="Open Sans"/>
                <a:sym typeface="Open Sans"/>
              </a:rPr>
              <a:t>ist</a:t>
            </a:r>
            <a:r>
              <a:rPr lang="en-GB" sz="800">
                <a:solidFill>
                  <a:srgbClr val="000000"/>
                </a:solidFill>
                <a:latin typeface="Open Sans"/>
                <a:ea typeface="Open Sans"/>
                <a:cs typeface="Open Sans"/>
                <a:sym typeface="Open Sans"/>
              </a:rPr>
              <a:t>, Element for defining an  structured list</a:t>
            </a:r>
            <a:endParaRPr sz="800">
              <a:solidFill>
                <a:srgbClr val="000000"/>
              </a:solidFill>
              <a:latin typeface="Open Sans"/>
              <a:ea typeface="Open Sans"/>
              <a:cs typeface="Open Sans"/>
              <a:sym typeface="Open Sans"/>
            </a:endParaRPr>
          </a:p>
          <a:p>
            <a:pPr indent="-279400" lvl="0" marL="45720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&lt;li&gt;&lt;/li&gt;</a:t>
            </a:r>
            <a:endParaRPr sz="800">
              <a:solidFill>
                <a:srgbClr val="000000"/>
              </a:solidFill>
              <a:latin typeface="Open Sans"/>
              <a:ea typeface="Open Sans"/>
              <a:cs typeface="Open Sans"/>
              <a:sym typeface="Open Sans"/>
            </a:endParaRPr>
          </a:p>
          <a:p>
            <a:pPr indent="-279400" lvl="1" marL="914400" rtl="0" algn="l">
              <a:lnSpc>
                <a:spcPct val="115000"/>
              </a:lnSpc>
              <a:spcBef>
                <a:spcPts val="0"/>
              </a:spcBef>
              <a:spcAft>
                <a:spcPts val="0"/>
              </a:spcAft>
              <a:buClr>
                <a:srgbClr val="000000"/>
              </a:buClr>
              <a:buSzPts val="800"/>
              <a:buFont typeface="Open Sans"/>
              <a:buChar char="○"/>
            </a:pPr>
            <a:r>
              <a:rPr b="1" lang="en-GB" sz="800">
                <a:solidFill>
                  <a:srgbClr val="FF0000"/>
                </a:solidFill>
                <a:latin typeface="Open Sans"/>
                <a:ea typeface="Open Sans"/>
                <a:cs typeface="Open Sans"/>
                <a:sym typeface="Open Sans"/>
              </a:rPr>
              <a:t>L</a:t>
            </a:r>
            <a:r>
              <a:rPr b="1" lang="en-GB" sz="800">
                <a:solidFill>
                  <a:srgbClr val="000000"/>
                </a:solidFill>
                <a:latin typeface="Open Sans"/>
                <a:ea typeface="Open Sans"/>
                <a:cs typeface="Open Sans"/>
                <a:sym typeface="Open Sans"/>
              </a:rPr>
              <a:t>ist </a:t>
            </a:r>
            <a:r>
              <a:rPr b="1" lang="en-GB" sz="800">
                <a:solidFill>
                  <a:srgbClr val="FF0000"/>
                </a:solidFill>
                <a:latin typeface="Open Sans"/>
                <a:ea typeface="Open Sans"/>
                <a:cs typeface="Open Sans"/>
                <a:sym typeface="Open Sans"/>
              </a:rPr>
              <a:t>I</a:t>
            </a:r>
            <a:r>
              <a:rPr b="1" lang="en-GB" sz="800">
                <a:solidFill>
                  <a:srgbClr val="000000"/>
                </a:solidFill>
                <a:latin typeface="Open Sans"/>
                <a:ea typeface="Open Sans"/>
                <a:cs typeface="Open Sans"/>
                <a:sym typeface="Open Sans"/>
              </a:rPr>
              <a:t>tem,</a:t>
            </a:r>
            <a:r>
              <a:rPr lang="en-GB" sz="800">
                <a:solidFill>
                  <a:srgbClr val="000000"/>
                </a:solidFill>
                <a:latin typeface="Open Sans"/>
                <a:ea typeface="Open Sans"/>
                <a:cs typeface="Open Sans"/>
                <a:sym typeface="Open Sans"/>
              </a:rPr>
              <a:t> Element for defining a list</a:t>
            </a:r>
            <a:endParaRPr sz="800">
              <a:solidFill>
                <a:srgbClr val="000000"/>
              </a:solidFill>
              <a:latin typeface="Open Sans"/>
              <a:ea typeface="Open Sans"/>
              <a:cs typeface="Open Sans"/>
              <a:sym typeface="Open Sans"/>
            </a:endParaRPr>
          </a:p>
          <a:p>
            <a:pPr indent="-279400" lvl="0" marL="457200" marR="0" rtl="0" algn="l">
              <a:lnSpc>
                <a:spcPct val="115000"/>
              </a:lnSpc>
              <a:spcBef>
                <a:spcPts val="0"/>
              </a:spcBef>
              <a:spcAft>
                <a:spcPts val="0"/>
              </a:spcAft>
              <a:buClr>
                <a:srgbClr val="000000"/>
              </a:buClr>
              <a:buSzPts val="800"/>
              <a:buFont typeface="Open Sans"/>
              <a:buChar char="●"/>
            </a:pPr>
            <a:r>
              <a:rPr lang="en-GB" sz="800">
                <a:solidFill>
                  <a:srgbClr val="000000"/>
                </a:solidFill>
                <a:latin typeface="Open Sans"/>
                <a:ea typeface="Open Sans"/>
                <a:cs typeface="Open Sans"/>
                <a:sym typeface="Open Sans"/>
              </a:rPr>
              <a:t>&lt;img&gt;, &lt;video&gt;, &lt;audio&gt;, &lt;embed&gt;, &lt;object&gt;</a:t>
            </a:r>
            <a:endParaRPr sz="800">
              <a:solidFill>
                <a:srgbClr val="000000"/>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Tags for Content</a:t>
            </a:r>
            <a:endParaRPr/>
          </a:p>
        </p:txBody>
      </p:sp>
      <p:sp>
        <p:nvSpPr>
          <p:cNvPr id="349" name="Google Shape;349;p55"/>
          <p:cNvSpPr txBox="1"/>
          <p:nvPr>
            <p:ph idx="1" type="body"/>
          </p:nvPr>
        </p:nvSpPr>
        <p:spPr>
          <a:xfrm>
            <a:off x="729325" y="2078875"/>
            <a:ext cx="3774300" cy="11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200">
                <a:solidFill>
                  <a:srgbClr val="000000"/>
                </a:solidFill>
                <a:latin typeface="Open Sans"/>
                <a:ea typeface="Open Sans"/>
                <a:cs typeface="Open Sans"/>
                <a:sym typeface="Open Sans"/>
              </a:rPr>
              <a:t>Headings</a:t>
            </a:r>
            <a:endParaRPr sz="1200">
              <a:solidFill>
                <a:srgbClr val="000000"/>
              </a:solidFill>
              <a:latin typeface="Open Sans"/>
              <a:ea typeface="Open Sans"/>
              <a:cs typeface="Open Sans"/>
              <a:sym typeface="Open Sans"/>
            </a:endParaRPr>
          </a:p>
          <a:p>
            <a:pPr indent="0" lvl="0" marL="0" rtl="0" algn="l">
              <a:lnSpc>
                <a:spcPct val="115000"/>
              </a:lnSpc>
              <a:spcBef>
                <a:spcPts val="1600"/>
              </a:spcBef>
              <a:spcAft>
                <a:spcPts val="0"/>
              </a:spcAft>
              <a:buSzPts val="1300"/>
              <a:buNone/>
            </a:pPr>
            <a:r>
              <a:rPr lang="en-GB" sz="1200">
                <a:solidFill>
                  <a:srgbClr val="000000"/>
                </a:solidFill>
                <a:latin typeface="Open Sans"/>
                <a:ea typeface="Open Sans"/>
                <a:cs typeface="Open Sans"/>
                <a:sym typeface="Open Sans"/>
              </a:rPr>
              <a:t>&lt;h1&gt;&lt;/h1&gt; (h2, h3, h4, h5, h6)</a:t>
            </a:r>
            <a:endParaRPr sz="1200">
              <a:solidFill>
                <a:srgbClr val="000000"/>
              </a:solidFill>
              <a:latin typeface="Open Sans"/>
              <a:ea typeface="Open Sans"/>
              <a:cs typeface="Open Sans"/>
              <a:sym typeface="Open Sans"/>
            </a:endParaRPr>
          </a:p>
          <a:p>
            <a:pPr indent="0" lvl="0" marL="0" marR="0" rtl="0" algn="l">
              <a:lnSpc>
                <a:spcPct val="115000"/>
              </a:lnSpc>
              <a:spcBef>
                <a:spcPts val="1600"/>
              </a:spcBef>
              <a:spcAft>
                <a:spcPts val="1600"/>
              </a:spcAft>
              <a:buSzPts val="1300"/>
              <a:buNone/>
            </a:pPr>
            <a:r>
              <a:t/>
            </a:r>
            <a:endParaRPr sz="1200">
              <a:solidFill>
                <a:srgbClr val="000000"/>
              </a:solidFill>
              <a:latin typeface="Open Sans"/>
              <a:ea typeface="Open Sans"/>
              <a:cs typeface="Open Sans"/>
              <a:sym typeface="Open Sans"/>
            </a:endParaRPr>
          </a:p>
        </p:txBody>
      </p:sp>
      <p:pic>
        <p:nvPicPr>
          <p:cNvPr id="350" name="Google Shape;350;p55"/>
          <p:cNvPicPr preferRelativeResize="0"/>
          <p:nvPr/>
        </p:nvPicPr>
        <p:blipFill rotWithShape="1">
          <a:blip r:embed="rId3">
            <a:alphaModFix/>
          </a:blip>
          <a:srcRect b="0" l="0" r="0" t="0"/>
          <a:stretch/>
        </p:blipFill>
        <p:spPr>
          <a:xfrm>
            <a:off x="4592325" y="794650"/>
            <a:ext cx="3703125" cy="2878821"/>
          </a:xfrm>
          <a:prstGeom prst="rect">
            <a:avLst/>
          </a:prstGeom>
          <a:noFill/>
          <a:ln>
            <a:noFill/>
          </a:ln>
        </p:spPr>
      </p:pic>
      <p:pic>
        <p:nvPicPr>
          <p:cNvPr id="351" name="Google Shape;351;p55"/>
          <p:cNvPicPr preferRelativeResize="0"/>
          <p:nvPr/>
        </p:nvPicPr>
        <p:blipFill rotWithShape="1">
          <a:blip r:embed="rId4">
            <a:alphaModFix/>
          </a:blip>
          <a:srcRect b="0" l="0" r="0" t="0"/>
          <a:stretch/>
        </p:blipFill>
        <p:spPr>
          <a:xfrm>
            <a:off x="4592325" y="3219175"/>
            <a:ext cx="3703125" cy="1845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Tags for Content - I</a:t>
            </a:r>
            <a:endParaRPr/>
          </a:p>
        </p:txBody>
      </p:sp>
      <p:sp>
        <p:nvSpPr>
          <p:cNvPr id="357" name="Google Shape;357;p56"/>
          <p:cNvSpPr txBox="1"/>
          <p:nvPr>
            <p:ph idx="1" type="body"/>
          </p:nvPr>
        </p:nvSpPr>
        <p:spPr>
          <a:xfrm>
            <a:off x="729325" y="2078875"/>
            <a:ext cx="3774300" cy="259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200">
                <a:solidFill>
                  <a:srgbClr val="000000"/>
                </a:solidFill>
                <a:latin typeface="Open Sans"/>
                <a:ea typeface="Open Sans"/>
                <a:cs typeface="Open Sans"/>
                <a:sym typeface="Open Sans"/>
              </a:rPr>
              <a:t>Text formatting</a:t>
            </a:r>
            <a:endParaRPr sz="1200">
              <a:solidFill>
                <a:srgbClr val="000000"/>
              </a:solidFill>
              <a:latin typeface="Open Sans"/>
              <a:ea typeface="Open Sans"/>
              <a:cs typeface="Open Sans"/>
              <a:sym typeface="Open Sans"/>
            </a:endParaRPr>
          </a:p>
          <a:p>
            <a:pPr indent="-304800" lvl="0" marL="457200" rtl="0" algn="l">
              <a:lnSpc>
                <a:spcPct val="115000"/>
              </a:lnSpc>
              <a:spcBef>
                <a:spcPts val="160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Paragraph</a:t>
            </a:r>
            <a:r>
              <a:rPr lang="en-GB" sz="1200">
                <a:solidFill>
                  <a:srgbClr val="000000"/>
                </a:solidFill>
                <a:latin typeface="Open Sans"/>
                <a:ea typeface="Open Sans"/>
                <a:cs typeface="Open Sans"/>
                <a:sym typeface="Open Sans"/>
              </a:rPr>
              <a:t>: &lt;p&gt;&lt;/p&gt;</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Bold</a:t>
            </a:r>
            <a:r>
              <a:rPr lang="en-GB" sz="1200">
                <a:solidFill>
                  <a:srgbClr val="000000"/>
                </a:solidFill>
                <a:latin typeface="Open Sans"/>
                <a:ea typeface="Open Sans"/>
                <a:cs typeface="Open Sans"/>
                <a:sym typeface="Open Sans"/>
              </a:rPr>
              <a:t>: &lt;b&gt;&lt;/b&gt;, &lt;strong&gt;&lt;/strong&gt;</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i="1" lang="en-GB" sz="1200">
                <a:solidFill>
                  <a:srgbClr val="000000"/>
                </a:solidFill>
                <a:latin typeface="Open Sans"/>
                <a:ea typeface="Open Sans"/>
                <a:cs typeface="Open Sans"/>
                <a:sym typeface="Open Sans"/>
              </a:rPr>
              <a:t>Italic</a:t>
            </a:r>
            <a:r>
              <a:rPr lang="en-GB" sz="1200">
                <a:solidFill>
                  <a:srgbClr val="000000"/>
                </a:solidFill>
                <a:latin typeface="Open Sans"/>
                <a:ea typeface="Open Sans"/>
                <a:cs typeface="Open Sans"/>
                <a:sym typeface="Open Sans"/>
              </a:rPr>
              <a:t>: &lt;i&gt;&lt;/i&gt;, &lt;em&gt;&lt;/em&gt;</a:t>
            </a:r>
            <a:endParaRPr sz="1200">
              <a:solidFill>
                <a:srgbClr val="000000"/>
              </a:solidFill>
              <a:latin typeface="Open Sans"/>
              <a:ea typeface="Open Sans"/>
              <a:cs typeface="Open Sans"/>
              <a:sym typeface="Open Sans"/>
            </a:endParaRPr>
          </a:p>
          <a:p>
            <a:pPr indent="-301625" lvl="0" marL="457200" rtl="0" algn="l">
              <a:lnSpc>
                <a:spcPct val="115000"/>
              </a:lnSpc>
              <a:spcBef>
                <a:spcPts val="0"/>
              </a:spcBef>
              <a:spcAft>
                <a:spcPts val="0"/>
              </a:spcAft>
              <a:buClr>
                <a:srgbClr val="000000"/>
              </a:buClr>
              <a:buSzPts val="1150"/>
              <a:buFont typeface="Open Sans"/>
              <a:buChar char="●"/>
            </a:pPr>
            <a:r>
              <a:rPr b="1" lang="en-GB" sz="1150">
                <a:solidFill>
                  <a:srgbClr val="000000"/>
                </a:solidFill>
                <a:highlight>
                  <a:srgbClr val="FFFF00"/>
                </a:highlight>
                <a:latin typeface="Open Sans"/>
                <a:ea typeface="Open Sans"/>
                <a:cs typeface="Open Sans"/>
                <a:sym typeface="Open Sans"/>
              </a:rPr>
              <a:t>Marked text</a:t>
            </a:r>
            <a:r>
              <a:rPr lang="en-GB" sz="1150">
                <a:solidFill>
                  <a:srgbClr val="000000"/>
                </a:solidFill>
                <a:latin typeface="Open Sans"/>
                <a:ea typeface="Open Sans"/>
                <a:cs typeface="Open Sans"/>
                <a:sym typeface="Open Sans"/>
              </a:rPr>
              <a:t>: &lt;mark&gt;&lt;/mark&gt;</a:t>
            </a:r>
            <a:endParaRPr sz="1150">
              <a:solidFill>
                <a:srgbClr val="000000"/>
              </a:solidFill>
              <a:latin typeface="Open Sans"/>
              <a:ea typeface="Open Sans"/>
              <a:cs typeface="Open Sans"/>
              <a:sym typeface="Open Sans"/>
            </a:endParaRPr>
          </a:p>
          <a:p>
            <a:pPr indent="-301625" lvl="0" marL="457200" rtl="0" algn="l">
              <a:lnSpc>
                <a:spcPct val="115000"/>
              </a:lnSpc>
              <a:spcBef>
                <a:spcPts val="0"/>
              </a:spcBef>
              <a:spcAft>
                <a:spcPts val="0"/>
              </a:spcAft>
              <a:buClr>
                <a:srgbClr val="000000"/>
              </a:buClr>
              <a:buSzPts val="1150"/>
              <a:buFont typeface="Open Sans"/>
              <a:buChar char="●"/>
            </a:pPr>
            <a:r>
              <a:rPr b="1" lang="en-GB" sz="1200">
                <a:solidFill>
                  <a:srgbClr val="000000"/>
                </a:solidFill>
                <a:latin typeface="Open Sans"/>
                <a:ea typeface="Open Sans"/>
                <a:cs typeface="Open Sans"/>
                <a:sym typeface="Open Sans"/>
              </a:rPr>
              <a:t>TEST</a:t>
            </a:r>
            <a:r>
              <a:rPr b="1" lang="en-GB" sz="700">
                <a:solidFill>
                  <a:srgbClr val="000000"/>
                </a:solidFill>
                <a:latin typeface="Open Sans"/>
                <a:ea typeface="Open Sans"/>
                <a:cs typeface="Open Sans"/>
                <a:sym typeface="Open Sans"/>
              </a:rPr>
              <a:t> Small text</a:t>
            </a:r>
            <a:r>
              <a:rPr lang="en-GB" sz="1150">
                <a:solidFill>
                  <a:srgbClr val="000000"/>
                </a:solidFill>
                <a:latin typeface="Open Sans"/>
                <a:ea typeface="Open Sans"/>
                <a:cs typeface="Open Sans"/>
                <a:sym typeface="Open Sans"/>
              </a:rPr>
              <a:t>: &lt;small&gt;&lt;/small&gt;</a:t>
            </a:r>
            <a:endParaRPr sz="1150">
              <a:solidFill>
                <a:srgbClr val="000000"/>
              </a:solidFill>
              <a:latin typeface="Open Sans"/>
              <a:ea typeface="Open Sans"/>
              <a:cs typeface="Open Sans"/>
              <a:sym typeface="Open Sans"/>
            </a:endParaRPr>
          </a:p>
          <a:p>
            <a:pPr indent="-301625" lvl="0" marL="457200" rtl="0" algn="l">
              <a:lnSpc>
                <a:spcPct val="115000"/>
              </a:lnSpc>
              <a:spcBef>
                <a:spcPts val="0"/>
              </a:spcBef>
              <a:spcAft>
                <a:spcPts val="0"/>
              </a:spcAft>
              <a:buClr>
                <a:srgbClr val="000000"/>
              </a:buClr>
              <a:buSzPts val="1150"/>
              <a:buFont typeface="Open Sans"/>
              <a:buChar char="●"/>
            </a:pPr>
            <a:r>
              <a:rPr b="1" lang="en-GB" sz="1150" strike="sngStrike">
                <a:solidFill>
                  <a:srgbClr val="000000"/>
                </a:solidFill>
                <a:latin typeface="Open Sans"/>
                <a:ea typeface="Open Sans"/>
                <a:cs typeface="Open Sans"/>
                <a:sym typeface="Open Sans"/>
              </a:rPr>
              <a:t>Deleted text</a:t>
            </a:r>
            <a:r>
              <a:rPr lang="en-GB" sz="1150">
                <a:solidFill>
                  <a:srgbClr val="000000"/>
                </a:solidFill>
                <a:latin typeface="Open Sans"/>
                <a:ea typeface="Open Sans"/>
                <a:cs typeface="Open Sans"/>
                <a:sym typeface="Open Sans"/>
              </a:rPr>
              <a:t>: &lt;del&gt;&lt;/del&gt;</a:t>
            </a:r>
            <a:endParaRPr sz="1150">
              <a:solidFill>
                <a:srgbClr val="000000"/>
              </a:solidFill>
              <a:latin typeface="Open Sans"/>
              <a:ea typeface="Open Sans"/>
              <a:cs typeface="Open Sans"/>
              <a:sym typeface="Open Sans"/>
            </a:endParaRPr>
          </a:p>
          <a:p>
            <a:pPr indent="-301625" lvl="0" marL="457200" rtl="0" algn="l">
              <a:lnSpc>
                <a:spcPct val="115000"/>
              </a:lnSpc>
              <a:spcBef>
                <a:spcPts val="0"/>
              </a:spcBef>
              <a:spcAft>
                <a:spcPts val="0"/>
              </a:spcAft>
              <a:buClr>
                <a:srgbClr val="000000"/>
              </a:buClr>
              <a:buSzPts val="1150"/>
              <a:buFont typeface="Open Sans"/>
              <a:buChar char="●"/>
            </a:pPr>
            <a:r>
              <a:rPr b="1" lang="en-GB" sz="1150" u="sng">
                <a:solidFill>
                  <a:srgbClr val="000000"/>
                </a:solidFill>
                <a:latin typeface="Open Sans"/>
                <a:ea typeface="Open Sans"/>
                <a:cs typeface="Open Sans"/>
                <a:sym typeface="Open Sans"/>
              </a:rPr>
              <a:t>Inserted text</a:t>
            </a:r>
            <a:r>
              <a:rPr lang="en-GB" sz="1150">
                <a:solidFill>
                  <a:srgbClr val="000000"/>
                </a:solidFill>
                <a:latin typeface="Open Sans"/>
                <a:ea typeface="Open Sans"/>
                <a:cs typeface="Open Sans"/>
                <a:sym typeface="Open Sans"/>
              </a:rPr>
              <a:t>: &lt;ins&gt;&lt;/ins&gt;, &lt;u&gt;&lt;/u&gt;</a:t>
            </a:r>
            <a:endParaRPr sz="1150">
              <a:solidFill>
                <a:srgbClr val="000000"/>
              </a:solidFill>
              <a:latin typeface="Open Sans"/>
              <a:ea typeface="Open Sans"/>
              <a:cs typeface="Open Sans"/>
              <a:sym typeface="Open Sans"/>
            </a:endParaRPr>
          </a:p>
          <a:p>
            <a:pPr indent="-301625" lvl="0" marL="457200" rtl="0" algn="l">
              <a:lnSpc>
                <a:spcPct val="115000"/>
              </a:lnSpc>
              <a:spcBef>
                <a:spcPts val="0"/>
              </a:spcBef>
              <a:spcAft>
                <a:spcPts val="0"/>
              </a:spcAft>
              <a:buClr>
                <a:srgbClr val="000000"/>
              </a:buClr>
              <a:buSzPts val="1150"/>
              <a:buFont typeface="Open Sans"/>
              <a:buChar char="●"/>
            </a:pPr>
            <a:r>
              <a:rPr b="1" lang="en-GB" sz="1200">
                <a:solidFill>
                  <a:srgbClr val="000000"/>
                </a:solidFill>
                <a:latin typeface="Open Sans"/>
                <a:ea typeface="Open Sans"/>
                <a:cs typeface="Open Sans"/>
                <a:sym typeface="Open Sans"/>
              </a:rPr>
              <a:t>TEST</a:t>
            </a:r>
            <a:r>
              <a:rPr baseline="-25000" lang="en-GB" sz="1150">
                <a:solidFill>
                  <a:srgbClr val="000000"/>
                </a:solidFill>
                <a:latin typeface="Open Sans"/>
                <a:ea typeface="Open Sans"/>
                <a:cs typeface="Open Sans"/>
                <a:sym typeface="Open Sans"/>
              </a:rPr>
              <a:t>Subscript text</a:t>
            </a:r>
            <a:r>
              <a:rPr lang="en-GB" sz="1150">
                <a:solidFill>
                  <a:srgbClr val="000000"/>
                </a:solidFill>
                <a:latin typeface="Open Sans"/>
                <a:ea typeface="Open Sans"/>
                <a:cs typeface="Open Sans"/>
                <a:sym typeface="Open Sans"/>
              </a:rPr>
              <a:t>: &lt;sub&gt;&lt;/sub&gt;</a:t>
            </a:r>
            <a:endParaRPr sz="1150">
              <a:solidFill>
                <a:srgbClr val="000000"/>
              </a:solidFill>
              <a:latin typeface="Open Sans"/>
              <a:ea typeface="Open Sans"/>
              <a:cs typeface="Open Sans"/>
              <a:sym typeface="Open Sans"/>
            </a:endParaRPr>
          </a:p>
          <a:p>
            <a:pPr indent="-301625" lvl="0" marL="457200" rtl="0" algn="l">
              <a:lnSpc>
                <a:spcPct val="115000"/>
              </a:lnSpc>
              <a:spcBef>
                <a:spcPts val="0"/>
              </a:spcBef>
              <a:spcAft>
                <a:spcPts val="0"/>
              </a:spcAft>
              <a:buClr>
                <a:srgbClr val="000000"/>
              </a:buClr>
              <a:buSzPts val="1150"/>
              <a:buFont typeface="Open Sans"/>
              <a:buChar char="●"/>
            </a:pPr>
            <a:r>
              <a:rPr b="1" lang="en-GB" sz="1200">
                <a:solidFill>
                  <a:srgbClr val="000000"/>
                </a:solidFill>
                <a:latin typeface="Open Sans"/>
                <a:ea typeface="Open Sans"/>
                <a:cs typeface="Open Sans"/>
                <a:sym typeface="Open Sans"/>
              </a:rPr>
              <a:t>TEST </a:t>
            </a:r>
            <a:r>
              <a:rPr baseline="30000" lang="en-GB" sz="1150">
                <a:solidFill>
                  <a:srgbClr val="000000"/>
                </a:solidFill>
                <a:latin typeface="Open Sans"/>
                <a:ea typeface="Open Sans"/>
                <a:cs typeface="Open Sans"/>
                <a:sym typeface="Open Sans"/>
              </a:rPr>
              <a:t>Superscript text</a:t>
            </a:r>
            <a:r>
              <a:rPr lang="en-GB" sz="1150">
                <a:solidFill>
                  <a:srgbClr val="000000"/>
                </a:solidFill>
                <a:latin typeface="Open Sans"/>
                <a:ea typeface="Open Sans"/>
                <a:cs typeface="Open Sans"/>
                <a:sym typeface="Open Sans"/>
              </a:rPr>
              <a:t>: &lt;sup&gt;&lt;/sup&gt;</a:t>
            </a:r>
            <a:endParaRPr sz="12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1300"/>
              <a:buNone/>
            </a:pPr>
            <a:r>
              <a:t/>
            </a:r>
            <a:endParaRPr sz="1200">
              <a:solidFill>
                <a:srgbClr val="000000"/>
              </a:solidFill>
              <a:latin typeface="Open Sans"/>
              <a:ea typeface="Open Sans"/>
              <a:cs typeface="Open Sans"/>
              <a:sym typeface="Open Sans"/>
            </a:endParaRPr>
          </a:p>
          <a:p>
            <a:pPr indent="0" lvl="0" marL="0" rtl="0" algn="l">
              <a:lnSpc>
                <a:spcPct val="115000"/>
              </a:lnSpc>
              <a:spcBef>
                <a:spcPts val="1600"/>
              </a:spcBef>
              <a:spcAft>
                <a:spcPts val="0"/>
              </a:spcAft>
              <a:buSzPts val="1300"/>
              <a:buNone/>
            </a:pPr>
            <a:r>
              <a:t/>
            </a:r>
            <a:endParaRPr sz="1200">
              <a:solidFill>
                <a:srgbClr val="000000"/>
              </a:solidFill>
              <a:latin typeface="Open Sans"/>
              <a:ea typeface="Open Sans"/>
              <a:cs typeface="Open Sans"/>
              <a:sym typeface="Open Sans"/>
            </a:endParaRPr>
          </a:p>
          <a:p>
            <a:pPr indent="0" lvl="0" marL="0" marR="0" rtl="0" algn="l">
              <a:lnSpc>
                <a:spcPct val="115000"/>
              </a:lnSpc>
              <a:spcBef>
                <a:spcPts val="1600"/>
              </a:spcBef>
              <a:spcAft>
                <a:spcPts val="1600"/>
              </a:spcAft>
              <a:buSzPts val="1300"/>
              <a:buNone/>
            </a:pPr>
            <a:r>
              <a:t/>
            </a:r>
            <a:endParaRPr sz="1200">
              <a:solidFill>
                <a:srgbClr val="000000"/>
              </a:solidFill>
              <a:latin typeface="Open Sans"/>
              <a:ea typeface="Open Sans"/>
              <a:cs typeface="Open Sans"/>
              <a:sym typeface="Open Sans"/>
            </a:endParaRPr>
          </a:p>
        </p:txBody>
      </p:sp>
      <p:pic>
        <p:nvPicPr>
          <p:cNvPr id="358" name="Google Shape;358;p56"/>
          <p:cNvPicPr preferRelativeResize="0"/>
          <p:nvPr/>
        </p:nvPicPr>
        <p:blipFill rotWithShape="1">
          <a:blip r:embed="rId3">
            <a:alphaModFix/>
          </a:blip>
          <a:srcRect b="0" l="0" r="0" t="0"/>
          <a:stretch/>
        </p:blipFill>
        <p:spPr>
          <a:xfrm>
            <a:off x="4565325" y="1681275"/>
            <a:ext cx="4335574" cy="294693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rPr lang="en-GB" sz="1000"/>
              <a:t>https://www.abraxas.ch/de/ueber-uns/organisation/ueberblick</a:t>
            </a:r>
            <a:endParaRPr sz="1000">
              <a:solidFill>
                <a:srgbClr val="FFFFFF"/>
              </a:solidFill>
              <a:latin typeface="Open Sans"/>
              <a:ea typeface="Open Sans"/>
              <a:cs typeface="Open Sans"/>
              <a:sym typeface="Open Sans"/>
            </a:endParaRPr>
          </a:p>
        </p:txBody>
      </p:sp>
      <p:pic>
        <p:nvPicPr>
          <p:cNvPr id="364" name="Google Shape;364;p57"/>
          <p:cNvPicPr preferRelativeResize="0"/>
          <p:nvPr/>
        </p:nvPicPr>
        <p:blipFill rotWithShape="1">
          <a:blip r:embed="rId3">
            <a:alphaModFix/>
          </a:blip>
          <a:srcRect b="0" l="0" r="0" t="0"/>
          <a:stretch/>
        </p:blipFill>
        <p:spPr>
          <a:xfrm>
            <a:off x="2907225" y="3281524"/>
            <a:ext cx="5971876" cy="1743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r>
              <a:rPr lang="en-GB"/>
              <a:t>Solution</a:t>
            </a:r>
            <a:endParaRPr/>
          </a:p>
        </p:txBody>
      </p:sp>
      <p:sp>
        <p:nvSpPr>
          <p:cNvPr id="370" name="Google Shape;370;p58"/>
          <p:cNvSpPr txBox="1"/>
          <p:nvPr/>
        </p:nvSpPr>
        <p:spPr>
          <a:xfrm>
            <a:off x="401625" y="41450"/>
            <a:ext cx="8501400" cy="433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4A43"/>
                </a:solidFill>
                <a:highlight>
                  <a:srgbClr val="FFFFFF"/>
                </a:highlight>
                <a:latin typeface="Arial"/>
                <a:ea typeface="Arial"/>
                <a:cs typeface="Arial"/>
                <a:sym typeface="Arial"/>
              </a:rPr>
              <a:t>&lt;!DOCTYPE html&gt;</a:t>
            </a:r>
            <a:br>
              <a:rPr b="0" i="0" lang="en-GB" sz="1100" u="none" cap="none" strike="noStrike">
                <a:solidFill>
                  <a:srgbClr val="000000"/>
                </a:solidFill>
                <a:highlight>
                  <a:srgbClr val="FFFFFF"/>
                </a:highlight>
                <a:latin typeface="Arial"/>
                <a:ea typeface="Arial"/>
                <a:cs typeface="Arial"/>
                <a:sym typeface="Arial"/>
              </a:rPr>
            </a:b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html</a:t>
            </a:r>
            <a:r>
              <a:rPr b="0" i="0" lang="en-GB" sz="1100" u="none" cap="none" strike="noStrike">
                <a:solidFill>
                  <a:srgbClr val="274796"/>
                </a:solidFill>
                <a:highlight>
                  <a:srgbClr val="FFFFFF"/>
                </a:highlight>
                <a:latin typeface="Arial"/>
                <a:ea typeface="Arial"/>
                <a:cs typeface="Arial"/>
                <a:sym typeface="Arial"/>
              </a:rPr>
              <a:t> </a:t>
            </a:r>
            <a:r>
              <a:rPr b="0" i="0" lang="en-GB" sz="1100" u="none" cap="none" strike="noStrike">
                <a:solidFill>
                  <a:srgbClr val="074726"/>
                </a:solidFill>
                <a:highlight>
                  <a:srgbClr val="FFFFFF"/>
                </a:highlight>
                <a:latin typeface="Arial"/>
                <a:ea typeface="Arial"/>
                <a:cs typeface="Arial"/>
                <a:sym typeface="Arial"/>
              </a:rPr>
              <a:t>lang</a:t>
            </a:r>
            <a:r>
              <a:rPr b="0" i="0" lang="en-GB" sz="1100" u="none" cap="none" strike="noStrike">
                <a:solidFill>
                  <a:srgbClr val="808030"/>
                </a:solidFill>
                <a:highlight>
                  <a:srgbClr val="FFFFFF"/>
                </a:highlight>
                <a:latin typeface="Arial"/>
                <a:ea typeface="Arial"/>
                <a:cs typeface="Arial"/>
                <a:sym typeface="Arial"/>
              </a:rPr>
              <a:t>=</a:t>
            </a:r>
            <a:r>
              <a:rPr b="0" i="0" lang="en-GB" sz="1100" u="none" cap="none" strike="noStrike">
                <a:solidFill>
                  <a:srgbClr val="0000E6"/>
                </a:solidFill>
                <a:highlight>
                  <a:srgbClr val="FFFFFF"/>
                </a:highlight>
                <a:latin typeface="Arial"/>
                <a:ea typeface="Arial"/>
                <a:cs typeface="Arial"/>
                <a:sym typeface="Arial"/>
              </a:rPr>
              <a:t>"de-CH"</a:t>
            </a:r>
            <a:r>
              <a:rPr b="0" i="0" lang="en-GB" sz="1100" u="none" cap="none" strike="noStrike">
                <a:solidFill>
                  <a:srgbClr val="A65700"/>
                </a:solidFill>
                <a:highlight>
                  <a:srgbClr val="FFFFFF"/>
                </a:highlight>
                <a:latin typeface="Arial"/>
                <a:ea typeface="Arial"/>
                <a:cs typeface="Arial"/>
                <a:sym typeface="Arial"/>
              </a:rPr>
              <a:t>&gt;</a:t>
            </a:r>
            <a:br>
              <a:rPr b="0" i="0" lang="en-GB" sz="1100" u="none" cap="none" strike="noStrike">
                <a:solidFill>
                  <a:srgbClr val="000000"/>
                </a:solidFill>
                <a:highlight>
                  <a:srgbClr val="FFFFFF"/>
                </a:highlight>
                <a:latin typeface="Arial"/>
                <a:ea typeface="Arial"/>
                <a:cs typeface="Arial"/>
                <a:sym typeface="Arial"/>
              </a:rPr>
            </a:br>
            <a:r>
              <a:rPr b="0" i="0" lang="en-GB" sz="1100" u="none" cap="none" strike="noStrike">
                <a:solidFill>
                  <a:srgbClr val="000000"/>
                </a:solidFill>
                <a:highlight>
                  <a:srgbClr val="FFFFFF"/>
                </a:highlight>
                <a:latin typeface="Arial"/>
                <a:ea typeface="Arial"/>
                <a:cs typeface="Arial"/>
                <a:sym typeface="Arial"/>
              </a:rPr>
              <a:t>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head</a:t>
            </a:r>
            <a:r>
              <a:rPr b="0" i="0" lang="en-GB" sz="1100" u="none" cap="none" strike="noStrike">
                <a:solidFill>
                  <a:srgbClr val="A65700"/>
                </a:solidFill>
                <a:highlight>
                  <a:srgbClr val="FFFFFF"/>
                </a:highlight>
                <a:latin typeface="Arial"/>
                <a:ea typeface="Arial"/>
                <a:cs typeface="Arial"/>
                <a:sym typeface="Arial"/>
              </a:rPr>
              <a:t>&gt;</a:t>
            </a:r>
            <a:br>
              <a:rPr b="0" i="0" lang="en-GB" sz="1100" u="none" cap="none" strike="noStrike">
                <a:solidFill>
                  <a:srgbClr val="000000"/>
                </a:solidFill>
                <a:highlight>
                  <a:srgbClr val="FFFFFF"/>
                </a:highlight>
                <a:latin typeface="Arial"/>
                <a:ea typeface="Arial"/>
                <a:cs typeface="Arial"/>
                <a:sym typeface="Arial"/>
              </a:rPr>
            </a:br>
            <a:r>
              <a:rPr b="0" i="0" lang="en-GB" sz="1100" u="none" cap="none" strike="noStrike">
                <a:solidFill>
                  <a:srgbClr val="000000"/>
                </a:solidFill>
                <a:highlight>
                  <a:srgbClr val="FFFFFF"/>
                </a:highlight>
                <a:latin typeface="Arial"/>
                <a:ea typeface="Arial"/>
                <a:cs typeface="Arial"/>
                <a:sym typeface="Arial"/>
              </a:rPr>
              <a:t>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meta</a:t>
            </a:r>
            <a:r>
              <a:rPr b="0" i="0" lang="en-GB" sz="1100" u="none" cap="none" strike="noStrike">
                <a:solidFill>
                  <a:srgbClr val="274796"/>
                </a:solidFill>
                <a:highlight>
                  <a:srgbClr val="FFFFFF"/>
                </a:highlight>
                <a:latin typeface="Arial"/>
                <a:ea typeface="Arial"/>
                <a:cs typeface="Arial"/>
                <a:sym typeface="Arial"/>
              </a:rPr>
              <a:t> </a:t>
            </a:r>
            <a:r>
              <a:rPr b="0" i="0" lang="en-GB" sz="1100" u="none" cap="none" strike="noStrike">
                <a:solidFill>
                  <a:srgbClr val="074726"/>
                </a:solidFill>
                <a:highlight>
                  <a:srgbClr val="FFFFFF"/>
                </a:highlight>
                <a:latin typeface="Arial"/>
                <a:ea typeface="Arial"/>
                <a:cs typeface="Arial"/>
                <a:sym typeface="Arial"/>
              </a:rPr>
              <a:t>charset</a:t>
            </a:r>
            <a:r>
              <a:rPr b="0" i="0" lang="en-GB" sz="1100" u="none" cap="none" strike="noStrike">
                <a:solidFill>
                  <a:srgbClr val="808030"/>
                </a:solidFill>
                <a:highlight>
                  <a:srgbClr val="FFFFFF"/>
                </a:highlight>
                <a:latin typeface="Arial"/>
                <a:ea typeface="Arial"/>
                <a:cs typeface="Arial"/>
                <a:sym typeface="Arial"/>
              </a:rPr>
              <a:t>=</a:t>
            </a:r>
            <a:r>
              <a:rPr b="0" i="0" lang="en-GB" sz="1100" u="none" cap="none" strike="noStrike">
                <a:solidFill>
                  <a:srgbClr val="0000E6"/>
                </a:solidFill>
                <a:highlight>
                  <a:srgbClr val="FFFFFF"/>
                </a:highlight>
                <a:latin typeface="Arial"/>
                <a:ea typeface="Arial"/>
                <a:cs typeface="Arial"/>
                <a:sym typeface="Arial"/>
              </a:rPr>
              <a:t>"UTF-8"</a:t>
            </a:r>
            <a:r>
              <a:rPr b="0" i="0" lang="en-GB" sz="1100" u="none" cap="none" strike="noStrike">
                <a:solidFill>
                  <a:srgbClr val="274796"/>
                </a:solidFill>
                <a:highlight>
                  <a:srgbClr val="FFFFFF"/>
                </a:highlight>
                <a:latin typeface="Arial"/>
                <a:ea typeface="Arial"/>
                <a:cs typeface="Arial"/>
                <a:sym typeface="Arial"/>
              </a:rPr>
              <a:t> </a:t>
            </a:r>
            <a:r>
              <a:rPr b="0" i="0" lang="en-GB" sz="1100" u="none" cap="none" strike="noStrike">
                <a:solidFill>
                  <a:srgbClr val="A65700"/>
                </a:solidFill>
                <a:highlight>
                  <a:srgbClr val="FFFFFF"/>
                </a:highlight>
                <a:latin typeface="Arial"/>
                <a:ea typeface="Arial"/>
                <a:cs typeface="Arial"/>
                <a:sym typeface="Arial"/>
              </a:rPr>
              <a:t>/&gt;</a:t>
            </a:r>
            <a:br>
              <a:rPr b="0" i="0" lang="en-GB" sz="1100" u="none" cap="none" strike="noStrike">
                <a:solidFill>
                  <a:srgbClr val="000000"/>
                </a:solidFill>
                <a:highlight>
                  <a:srgbClr val="FFFFFF"/>
                </a:highlight>
                <a:latin typeface="Arial"/>
                <a:ea typeface="Arial"/>
                <a:cs typeface="Arial"/>
                <a:sym typeface="Arial"/>
              </a:rPr>
            </a:br>
            <a:r>
              <a:rPr b="0" i="0" lang="en-GB" sz="1100" u="none" cap="none" strike="noStrike">
                <a:solidFill>
                  <a:srgbClr val="000000"/>
                </a:solidFill>
                <a:highlight>
                  <a:srgbClr val="FFFFFF"/>
                </a:highlight>
                <a:latin typeface="Arial"/>
                <a:ea typeface="Arial"/>
                <a:cs typeface="Arial"/>
                <a:sym typeface="Arial"/>
              </a:rPr>
              <a:t>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title</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Page Title</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title</a:t>
            </a:r>
            <a:r>
              <a:rPr b="0" i="0" lang="en-GB" sz="1100" u="none" cap="none" strike="noStrike">
                <a:solidFill>
                  <a:srgbClr val="A65700"/>
                </a:solidFill>
                <a:highlight>
                  <a:srgbClr val="FFFFFF"/>
                </a:highlight>
                <a:latin typeface="Arial"/>
                <a:ea typeface="Arial"/>
                <a:cs typeface="Arial"/>
                <a:sym typeface="Arial"/>
              </a:rPr>
              <a:t>&gt;</a:t>
            </a:r>
            <a:br>
              <a:rPr b="0" i="0" lang="en-GB" sz="1100" u="none" cap="none" strike="noStrike">
                <a:solidFill>
                  <a:srgbClr val="000000"/>
                </a:solidFill>
                <a:highlight>
                  <a:srgbClr val="FFFFFF"/>
                </a:highlight>
                <a:latin typeface="Arial"/>
                <a:ea typeface="Arial"/>
                <a:cs typeface="Arial"/>
                <a:sym typeface="Arial"/>
              </a:rPr>
            </a:br>
            <a:r>
              <a:rPr b="0" i="0" lang="en-GB" sz="1100" u="none" cap="none" strike="noStrike">
                <a:solidFill>
                  <a:srgbClr val="000000"/>
                </a:solidFill>
                <a:highlight>
                  <a:srgbClr val="FFFFFF"/>
                </a:highlight>
                <a:latin typeface="Arial"/>
                <a:ea typeface="Arial"/>
                <a:cs typeface="Arial"/>
                <a:sym typeface="Arial"/>
              </a:rPr>
              <a:t>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head</a:t>
            </a:r>
            <a:r>
              <a:rPr b="0" i="0" lang="en-GB" sz="1100" u="none" cap="none" strike="noStrike">
                <a:solidFill>
                  <a:srgbClr val="A65700"/>
                </a:solidFill>
                <a:highlight>
                  <a:srgbClr val="FFFFFF"/>
                </a:highlight>
                <a:latin typeface="Arial"/>
                <a:ea typeface="Arial"/>
                <a:cs typeface="Arial"/>
                <a:sym typeface="Arial"/>
              </a:rPr>
              <a:t>&gt;</a:t>
            </a:r>
            <a:br>
              <a:rPr b="0" i="0" lang="en-GB" sz="1100" u="none" cap="none" strike="noStrike">
                <a:solidFill>
                  <a:srgbClr val="000000"/>
                </a:solidFill>
                <a:highlight>
                  <a:srgbClr val="FFFFFF"/>
                </a:highlight>
                <a:latin typeface="Arial"/>
                <a:ea typeface="Arial"/>
                <a:cs typeface="Arial"/>
                <a:sym typeface="Arial"/>
              </a:rPr>
            </a:br>
            <a:br>
              <a:rPr b="0" i="0" lang="en-GB" sz="1100" u="none" cap="none" strike="noStrike">
                <a:solidFill>
                  <a:srgbClr val="000000"/>
                </a:solidFill>
                <a:highlight>
                  <a:srgbClr val="FFFFFF"/>
                </a:highlight>
                <a:latin typeface="Arial"/>
                <a:ea typeface="Arial"/>
                <a:cs typeface="Arial"/>
                <a:sym typeface="Arial"/>
              </a:rPr>
            </a:br>
            <a:r>
              <a:rPr b="0" i="0" lang="en-GB" sz="1100" u="none" cap="none" strike="noStrike">
                <a:solidFill>
                  <a:srgbClr val="000000"/>
                </a:solidFill>
                <a:highlight>
                  <a:srgbClr val="FFFFFF"/>
                </a:highlight>
                <a:latin typeface="Arial"/>
                <a:ea typeface="Arial"/>
                <a:cs typeface="Arial"/>
                <a:sym typeface="Arial"/>
              </a:rPr>
              <a:t>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body</a:t>
            </a:r>
            <a:r>
              <a:rPr b="0" i="0" lang="en-GB" sz="1100" u="none" cap="none" strike="noStrike">
                <a:solidFill>
                  <a:srgbClr val="A65700"/>
                </a:solidFill>
                <a:highlight>
                  <a:srgbClr val="FFFFFF"/>
                </a:highlight>
                <a:latin typeface="Arial"/>
                <a:ea typeface="Arial"/>
                <a:cs typeface="Arial"/>
                <a:sym typeface="Arial"/>
              </a:rPr>
              <a:t>&gt;</a:t>
            </a:r>
            <a:br>
              <a:rPr b="0" i="0" lang="en-GB" sz="1100" u="none" cap="none" strike="noStrike">
                <a:solidFill>
                  <a:srgbClr val="000000"/>
                </a:solidFill>
                <a:highlight>
                  <a:srgbClr val="FFFFFF"/>
                </a:highlight>
                <a:latin typeface="Arial"/>
                <a:ea typeface="Arial"/>
                <a:cs typeface="Arial"/>
                <a:sym typeface="Arial"/>
              </a:rPr>
            </a:br>
            <a:br>
              <a:rPr b="0" i="0" lang="en-GB" sz="1100" u="none" cap="none" strike="noStrike">
                <a:solidFill>
                  <a:srgbClr val="000000"/>
                </a:solidFill>
                <a:highlight>
                  <a:srgbClr val="FFFFFF"/>
                </a:highlight>
                <a:latin typeface="Arial"/>
                <a:ea typeface="Arial"/>
                <a:cs typeface="Arial"/>
                <a:sym typeface="Arial"/>
              </a:rPr>
            </a:br>
            <a:r>
              <a:rPr b="0" i="0" lang="en-GB" sz="1100" u="none" cap="none" strike="noStrike">
                <a:solidFill>
                  <a:srgbClr val="000000"/>
                </a:solidFill>
                <a:highlight>
                  <a:srgbClr val="FFFFFF"/>
                </a:highlight>
                <a:latin typeface="Arial"/>
                <a:ea typeface="Arial"/>
                <a:cs typeface="Arial"/>
                <a:sym typeface="Arial"/>
              </a:rPr>
              <a:t>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h1</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This is a Heading</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h1</a:t>
            </a:r>
            <a:r>
              <a:rPr b="0" i="0" lang="en-GB" sz="1100" u="none" cap="none" strike="noStrike">
                <a:solidFill>
                  <a:srgbClr val="A65700"/>
                </a:solidFill>
                <a:highlight>
                  <a:srgbClr val="FFFFFF"/>
                </a:highlight>
                <a:latin typeface="Arial"/>
                <a:ea typeface="Arial"/>
                <a:cs typeface="Arial"/>
                <a:sym typeface="Arial"/>
              </a:rPr>
              <a:t>&gt;</a:t>
            </a:r>
            <a:br>
              <a:rPr b="0" i="0" lang="en-GB" sz="1100" u="none" cap="none" strike="noStrike">
                <a:solidFill>
                  <a:srgbClr val="000000"/>
                </a:solidFill>
                <a:highlight>
                  <a:srgbClr val="FFFFFF"/>
                </a:highlight>
                <a:latin typeface="Arial"/>
                <a:ea typeface="Arial"/>
                <a:cs typeface="Arial"/>
                <a:sym typeface="Arial"/>
              </a:rPr>
            </a:br>
            <a:br>
              <a:rPr b="0" i="0" lang="en-GB" sz="1100" u="none" cap="none" strike="noStrike">
                <a:solidFill>
                  <a:srgbClr val="000000"/>
                </a:solidFill>
                <a:highlight>
                  <a:srgbClr val="FFFFFF"/>
                </a:highlight>
                <a:latin typeface="Arial"/>
                <a:ea typeface="Arial"/>
                <a:cs typeface="Arial"/>
                <a:sym typeface="Arial"/>
              </a:rPr>
            </a:br>
            <a:r>
              <a:rPr b="0" i="0" lang="en-GB" sz="1100" u="none" cap="none" strike="noStrike">
                <a:solidFill>
                  <a:srgbClr val="000000"/>
                </a:solidFill>
                <a:highlight>
                  <a:srgbClr val="FFFFFF"/>
                </a:highlight>
                <a:latin typeface="Arial"/>
                <a:ea typeface="Arial"/>
                <a:cs typeface="Arial"/>
                <a:sym typeface="Arial"/>
              </a:rPr>
              <a:t>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p</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This is a paragraph</a:t>
            </a:r>
            <a:r>
              <a:rPr b="0" i="0" lang="en-GB" sz="1100" u="none" cap="none" strike="noStrike">
                <a:solidFill>
                  <a:srgbClr val="008C00"/>
                </a:solidFill>
                <a:highlight>
                  <a:srgbClr val="FFFFFF"/>
                </a:highlight>
                <a:latin typeface="Arial"/>
                <a:ea typeface="Arial"/>
                <a:cs typeface="Arial"/>
                <a:sym typeface="Arial"/>
              </a:rPr>
              <a:t>.</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p</a:t>
            </a:r>
            <a:r>
              <a:rPr b="0" i="0" lang="en-GB" sz="1100" u="none" cap="none" strike="noStrike">
                <a:solidFill>
                  <a:srgbClr val="A65700"/>
                </a:solidFill>
                <a:highlight>
                  <a:srgbClr val="FFFFFF"/>
                </a:highlight>
                <a:latin typeface="Arial"/>
                <a:ea typeface="Arial"/>
                <a:cs typeface="Arial"/>
                <a:sym typeface="Arial"/>
              </a:rPr>
              <a:t>&gt;</a:t>
            </a:r>
            <a:br>
              <a:rPr b="0" i="0" lang="en-GB" sz="1100" u="none" cap="none" strike="noStrike">
                <a:solidFill>
                  <a:srgbClr val="000000"/>
                </a:solidFill>
                <a:highlight>
                  <a:srgbClr val="FFFFFF"/>
                </a:highlight>
                <a:latin typeface="Arial"/>
                <a:ea typeface="Arial"/>
                <a:cs typeface="Arial"/>
                <a:sym typeface="Arial"/>
              </a:rPr>
            </a:br>
            <a:br>
              <a:rPr b="0" i="0" lang="en-GB" sz="1100" u="none" cap="none" strike="noStrike">
                <a:solidFill>
                  <a:srgbClr val="000000"/>
                </a:solidFill>
                <a:highlight>
                  <a:srgbClr val="FFFFFF"/>
                </a:highlight>
                <a:latin typeface="Arial"/>
                <a:ea typeface="Arial"/>
                <a:cs typeface="Arial"/>
                <a:sym typeface="Arial"/>
              </a:rPr>
            </a:br>
            <a:r>
              <a:rPr b="0" i="0" lang="en-GB" sz="1100" u="none" cap="none" strike="noStrike">
                <a:solidFill>
                  <a:srgbClr val="000000"/>
                </a:solidFill>
                <a:highlight>
                  <a:srgbClr val="FFFFFF"/>
                </a:highlight>
                <a:latin typeface="Arial"/>
                <a:ea typeface="Arial"/>
                <a:cs typeface="Arial"/>
                <a:sym typeface="Arial"/>
              </a:rPr>
              <a:t>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p</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Die neue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mark</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Organisation</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mark</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 orientiert sich an den Dimensionen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sup</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Markt</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sup</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em</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Solutions und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strong</a:t>
            </a:r>
            <a:r>
              <a:rPr b="0" i="0" lang="en-GB" sz="1100" u="none" cap="none" strike="noStrike">
                <a:solidFill>
                  <a:srgbClr val="A65700"/>
                </a:solidFill>
                <a:highlight>
                  <a:srgbClr val="FFFFFF"/>
                </a:highlight>
                <a:latin typeface="Arial"/>
                <a:ea typeface="Arial"/>
                <a:cs typeface="Arial"/>
                <a:sym typeface="Arial"/>
              </a:rPr>
              <a:t>&gt;&lt;</a:t>
            </a:r>
            <a:r>
              <a:rPr b="1" i="0" lang="en-GB" sz="1100" u="none" cap="none" strike="noStrike">
                <a:solidFill>
                  <a:srgbClr val="800000"/>
                </a:solidFill>
                <a:highlight>
                  <a:srgbClr val="FFFFFF"/>
                </a:highlight>
                <a:latin typeface="Arial"/>
                <a:ea typeface="Arial"/>
                <a:cs typeface="Arial"/>
                <a:sym typeface="Arial"/>
              </a:rPr>
              <a:t>mark</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Opera</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mark</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tions</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strong</a:t>
            </a:r>
            <a:r>
              <a:rPr b="0" i="0" lang="en-GB" sz="1100" u="none" cap="none" strike="noStrike">
                <a:solidFill>
                  <a:srgbClr val="A65700"/>
                </a:solidFill>
                <a:highlight>
                  <a:srgbClr val="FFFFFF"/>
                </a:highlight>
                <a:latin typeface="Arial"/>
                <a:ea typeface="Arial"/>
                <a:cs typeface="Arial"/>
                <a:sym typeface="Arial"/>
              </a:rPr>
              <a:t>&gt;&lt;/</a:t>
            </a:r>
            <a:r>
              <a:rPr b="1" i="0" lang="en-GB" sz="1100" u="none" cap="none" strike="noStrike">
                <a:solidFill>
                  <a:srgbClr val="800000"/>
                </a:solidFill>
                <a:highlight>
                  <a:srgbClr val="FFFFFF"/>
                </a:highlight>
                <a:latin typeface="Arial"/>
                <a:ea typeface="Arial"/>
                <a:cs typeface="Arial"/>
                <a:sym typeface="Arial"/>
              </a:rPr>
              <a:t>em</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 und richtet sich damit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del</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optimal</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del</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 an der Perspektive der Kunden aus</a:t>
            </a:r>
            <a:r>
              <a:rPr b="0" i="0" lang="en-GB" sz="1100" u="none" cap="none" strike="noStrike">
                <a:solidFill>
                  <a:srgbClr val="008C00"/>
                </a:solidFill>
                <a:highlight>
                  <a:srgbClr val="FFFFFF"/>
                </a:highlight>
                <a:latin typeface="Arial"/>
                <a:ea typeface="Arial"/>
                <a:cs typeface="Arial"/>
                <a:sym typeface="Arial"/>
              </a:rPr>
              <a:t>.</a:t>
            </a:r>
            <a:r>
              <a:rPr b="0" i="0" lang="en-GB" sz="1100" u="none" cap="none" strike="noStrike">
                <a:solidFill>
                  <a:srgbClr val="000000"/>
                </a:solidFill>
                <a:highlight>
                  <a:srgbClr val="FFFFFF"/>
                </a:highlight>
                <a:latin typeface="Arial"/>
                <a:ea typeface="Arial"/>
                <a:cs typeface="Arial"/>
                <a:sym typeface="Arial"/>
              </a:rPr>
              <a:t> Diese Struktur hat zum Ziel, die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ins</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Dyna</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sub</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mik</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sub</a:t>
            </a:r>
            <a:r>
              <a:rPr b="0" i="0" lang="en-GB" sz="1100" u="none" cap="none" strike="noStrike">
                <a:solidFill>
                  <a:srgbClr val="A65700"/>
                </a:solidFill>
                <a:highlight>
                  <a:srgbClr val="FFFFFF"/>
                </a:highlight>
                <a:latin typeface="Arial"/>
                <a:ea typeface="Arial"/>
                <a:cs typeface="Arial"/>
                <a:sym typeface="Arial"/>
              </a:rPr>
              <a:t>&gt;&lt;/</a:t>
            </a:r>
            <a:r>
              <a:rPr b="1" i="0" lang="en-GB" sz="1100" u="none" cap="none" strike="noStrike">
                <a:solidFill>
                  <a:srgbClr val="800000"/>
                </a:solidFill>
                <a:highlight>
                  <a:srgbClr val="FFFFFF"/>
                </a:highlight>
                <a:latin typeface="Arial"/>
                <a:ea typeface="Arial"/>
                <a:cs typeface="Arial"/>
                <a:sym typeface="Arial"/>
              </a:rPr>
              <a:t>ins</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 und Kundenorientierung der Abraxas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em</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trotz der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strong</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Grösse</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strong</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 des Unternehmens</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em</a:t>
            </a:r>
            <a:r>
              <a:rPr b="0" i="0" lang="en-GB" sz="1100" u="none" cap="none" strike="noStrike">
                <a:solidFill>
                  <a:srgbClr val="A65700"/>
                </a:solidFill>
                <a:highlight>
                  <a:srgbClr val="FFFFFF"/>
                </a:highlight>
                <a:latin typeface="Arial"/>
                <a:ea typeface="Arial"/>
                <a:cs typeface="Arial"/>
                <a:sym typeface="Arial"/>
              </a:rPr>
              <a:t>&gt;</a:t>
            </a:r>
            <a:r>
              <a:rPr b="0" i="0" lang="en-GB" sz="1100" u="none" cap="none" strike="noStrike">
                <a:solidFill>
                  <a:srgbClr val="000000"/>
                </a:solidFill>
                <a:highlight>
                  <a:srgbClr val="FFFFFF"/>
                </a:highlight>
                <a:latin typeface="Arial"/>
                <a:ea typeface="Arial"/>
                <a:cs typeface="Arial"/>
                <a:sym typeface="Arial"/>
              </a:rPr>
              <a:t> zu erhalten und weiter zu verbessern</a:t>
            </a:r>
            <a:r>
              <a:rPr b="0" i="0" lang="en-GB" sz="1100" u="none" cap="none" strike="noStrike">
                <a:solidFill>
                  <a:srgbClr val="008C00"/>
                </a:solidFill>
                <a:highlight>
                  <a:srgbClr val="FFFFFF"/>
                </a:highlight>
                <a:latin typeface="Arial"/>
                <a:ea typeface="Arial"/>
                <a:cs typeface="Arial"/>
                <a:sym typeface="Arial"/>
              </a:rPr>
              <a:t>.</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p</a:t>
            </a:r>
            <a:r>
              <a:rPr b="0" i="0" lang="en-GB" sz="1100" u="none" cap="none" strike="noStrike">
                <a:solidFill>
                  <a:srgbClr val="A65700"/>
                </a:solidFill>
                <a:highlight>
                  <a:srgbClr val="FFFFFF"/>
                </a:highlight>
                <a:latin typeface="Arial"/>
                <a:ea typeface="Arial"/>
                <a:cs typeface="Arial"/>
                <a:sym typeface="Arial"/>
              </a:rPr>
              <a:t>&gt;</a:t>
            </a:r>
            <a:br>
              <a:rPr b="0" i="0" lang="en-GB" sz="1100" u="none" cap="none" strike="noStrike">
                <a:solidFill>
                  <a:srgbClr val="000000"/>
                </a:solidFill>
                <a:highlight>
                  <a:srgbClr val="FFFFFF"/>
                </a:highlight>
                <a:latin typeface="Arial"/>
                <a:ea typeface="Arial"/>
                <a:cs typeface="Arial"/>
                <a:sym typeface="Arial"/>
              </a:rPr>
            </a:br>
            <a:br>
              <a:rPr b="0" i="0" lang="en-GB" sz="1100" u="none" cap="none" strike="noStrike">
                <a:solidFill>
                  <a:srgbClr val="000000"/>
                </a:solidFill>
                <a:highlight>
                  <a:srgbClr val="FFFFFF"/>
                </a:highlight>
                <a:latin typeface="Arial"/>
                <a:ea typeface="Arial"/>
                <a:cs typeface="Arial"/>
                <a:sym typeface="Arial"/>
              </a:rPr>
            </a:br>
            <a:r>
              <a:rPr b="0" i="0" lang="en-GB" sz="1100" u="none" cap="none" strike="noStrike">
                <a:solidFill>
                  <a:srgbClr val="000000"/>
                </a:solidFill>
                <a:highlight>
                  <a:srgbClr val="FFFFFF"/>
                </a:highlight>
                <a:latin typeface="Arial"/>
                <a:ea typeface="Arial"/>
                <a:cs typeface="Arial"/>
                <a:sym typeface="Arial"/>
              </a:rPr>
              <a:t>	</a:t>
            </a: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body</a:t>
            </a:r>
            <a:r>
              <a:rPr b="0" i="0" lang="en-GB" sz="1100" u="none" cap="none" strike="noStrike">
                <a:solidFill>
                  <a:srgbClr val="A65700"/>
                </a:solidFill>
                <a:highlight>
                  <a:srgbClr val="FFFFFF"/>
                </a:highlight>
                <a:latin typeface="Arial"/>
                <a:ea typeface="Arial"/>
                <a:cs typeface="Arial"/>
                <a:sym typeface="Arial"/>
              </a:rPr>
              <a:t>&gt;</a:t>
            </a:r>
            <a:br>
              <a:rPr b="0" i="0" lang="en-GB" sz="1100" u="none" cap="none" strike="noStrike">
                <a:solidFill>
                  <a:srgbClr val="000000"/>
                </a:solidFill>
                <a:highlight>
                  <a:srgbClr val="FFFFFF"/>
                </a:highlight>
                <a:latin typeface="Arial"/>
                <a:ea typeface="Arial"/>
                <a:cs typeface="Arial"/>
                <a:sym typeface="Arial"/>
              </a:rPr>
            </a:br>
            <a:br>
              <a:rPr b="0" i="0" lang="en-GB" sz="1100" u="none" cap="none" strike="noStrike">
                <a:solidFill>
                  <a:srgbClr val="000000"/>
                </a:solidFill>
                <a:highlight>
                  <a:srgbClr val="FFFFFF"/>
                </a:highlight>
                <a:latin typeface="Arial"/>
                <a:ea typeface="Arial"/>
                <a:cs typeface="Arial"/>
                <a:sym typeface="Arial"/>
              </a:rPr>
            </a:br>
            <a:r>
              <a:rPr b="0" i="0" lang="en-GB" sz="1100" u="none" cap="none" strike="noStrike">
                <a:solidFill>
                  <a:srgbClr val="A65700"/>
                </a:solidFill>
                <a:highlight>
                  <a:srgbClr val="FFFFFF"/>
                </a:highlight>
                <a:latin typeface="Arial"/>
                <a:ea typeface="Arial"/>
                <a:cs typeface="Arial"/>
                <a:sym typeface="Arial"/>
              </a:rPr>
              <a:t>&lt;/</a:t>
            </a:r>
            <a:r>
              <a:rPr b="1" i="0" lang="en-GB" sz="1100" u="none" cap="none" strike="noStrike">
                <a:solidFill>
                  <a:srgbClr val="800000"/>
                </a:solidFill>
                <a:highlight>
                  <a:srgbClr val="FFFFFF"/>
                </a:highlight>
                <a:latin typeface="Arial"/>
                <a:ea typeface="Arial"/>
                <a:cs typeface="Arial"/>
                <a:sym typeface="Arial"/>
              </a:rPr>
              <a:t>html</a:t>
            </a:r>
            <a:r>
              <a:rPr b="0" i="0" lang="en-GB" sz="1100" u="none" cap="none" strike="noStrike">
                <a:solidFill>
                  <a:srgbClr val="A65700"/>
                </a:solidFill>
                <a:highlight>
                  <a:srgbClr val="FFFFFF"/>
                </a:highlight>
                <a:latin typeface="Arial"/>
                <a:ea typeface="Arial"/>
                <a:cs typeface="Arial"/>
                <a:sym typeface="Arial"/>
              </a:rPr>
              <a:t>&gt;</a:t>
            </a:r>
            <a:endParaRPr b="0" i="0" sz="1100" u="none" cap="none" strike="noStrike">
              <a:solidFill>
                <a:srgbClr val="A65700"/>
              </a:solidFill>
              <a:highlight>
                <a:srgbClr val="FFFFFF"/>
              </a:highlight>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Tags for Content - II</a:t>
            </a:r>
            <a:endParaRPr/>
          </a:p>
        </p:txBody>
      </p:sp>
      <p:sp>
        <p:nvSpPr>
          <p:cNvPr id="376" name="Google Shape;376;p59"/>
          <p:cNvSpPr txBox="1"/>
          <p:nvPr>
            <p:ph idx="1" type="body"/>
          </p:nvPr>
        </p:nvSpPr>
        <p:spPr>
          <a:xfrm>
            <a:off x="729325" y="2078875"/>
            <a:ext cx="4674000" cy="259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200">
                <a:solidFill>
                  <a:srgbClr val="000000"/>
                </a:solidFill>
                <a:latin typeface="Open Sans"/>
                <a:ea typeface="Open Sans"/>
                <a:cs typeface="Open Sans"/>
                <a:sym typeface="Open Sans"/>
              </a:rPr>
              <a:t>Text formatting</a:t>
            </a:r>
            <a:endParaRPr sz="1200">
              <a:solidFill>
                <a:srgbClr val="000000"/>
              </a:solidFill>
              <a:latin typeface="Open Sans"/>
              <a:ea typeface="Open Sans"/>
              <a:cs typeface="Open Sans"/>
              <a:sym typeface="Open Sans"/>
            </a:endParaRPr>
          </a:p>
          <a:p>
            <a:pPr indent="-304800" lvl="0" marL="457200" rtl="0" algn="l">
              <a:lnSpc>
                <a:spcPct val="115000"/>
              </a:lnSpc>
              <a:spcBef>
                <a:spcPts val="160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Links:</a:t>
            </a:r>
            <a:r>
              <a:rPr lang="en-GB" sz="1200">
                <a:solidFill>
                  <a:srgbClr val="000000"/>
                </a:solidFill>
                <a:latin typeface="Open Sans"/>
                <a:ea typeface="Open Sans"/>
                <a:cs typeface="Open Sans"/>
                <a:sym typeface="Open Sans"/>
              </a:rPr>
              <a:t> &lt;a href=”Link/web adress”&gt;display name&lt;/a&gt; </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href is an </a:t>
            </a:r>
            <a:r>
              <a:rPr lang="en-GB" sz="1200">
                <a:solidFill>
                  <a:srgbClr val="FF0000"/>
                </a:solidFill>
                <a:latin typeface="Open Sans"/>
                <a:ea typeface="Open Sans"/>
                <a:cs typeface="Open Sans"/>
                <a:sym typeface="Open Sans"/>
              </a:rPr>
              <a:t>Attribute</a:t>
            </a:r>
            <a:endParaRPr sz="1200">
              <a:solidFill>
                <a:srgbClr val="FF0000"/>
              </a:solidFill>
              <a:latin typeface="Open Sans"/>
              <a:ea typeface="Open Sans"/>
              <a:cs typeface="Open Sans"/>
              <a:sym typeface="Open Sans"/>
            </a:endParaRPr>
          </a:p>
          <a:p>
            <a:pPr indent="-266700" lvl="1" marL="914400" rtl="0" algn="l">
              <a:lnSpc>
                <a:spcPct val="115000"/>
              </a:lnSpc>
              <a:spcBef>
                <a:spcPts val="0"/>
              </a:spcBef>
              <a:spcAft>
                <a:spcPts val="0"/>
              </a:spcAft>
              <a:buClr>
                <a:srgbClr val="000000"/>
              </a:buClr>
              <a:buSzPts val="600"/>
              <a:buFont typeface="Open Sans"/>
              <a:buChar char="○"/>
            </a:pPr>
            <a:r>
              <a:rPr lang="en-GB" sz="600">
                <a:solidFill>
                  <a:srgbClr val="000000"/>
                </a:solidFill>
                <a:latin typeface="Open Sans"/>
                <a:ea typeface="Open Sans"/>
                <a:cs typeface="Open Sans"/>
                <a:sym typeface="Open Sans"/>
              </a:rPr>
              <a:t>&lt;a href="https://google.ch" alt="Google" title="Google's Link"&gt;Click to open the google&lt;/a&gt;</a:t>
            </a:r>
            <a:endParaRPr sz="6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Lists:</a:t>
            </a:r>
            <a:endParaRPr b="1" sz="1200">
              <a:solidFill>
                <a:srgbClr val="000000"/>
              </a:solidFill>
              <a:latin typeface="Open Sans"/>
              <a:ea typeface="Open Sans"/>
              <a:cs typeface="Open Sans"/>
              <a:sym typeface="Open Sans"/>
            </a:endParaRPr>
          </a:p>
          <a:p>
            <a:pPr indent="-292100" lvl="1" marL="914400" rtl="0" algn="l">
              <a:lnSpc>
                <a:spcPct val="115000"/>
              </a:lnSpc>
              <a:spcBef>
                <a:spcPts val="0"/>
              </a:spcBef>
              <a:spcAft>
                <a:spcPts val="0"/>
              </a:spcAft>
              <a:buClr>
                <a:srgbClr val="000000"/>
              </a:buClr>
              <a:buSzPts val="1000"/>
              <a:buFont typeface="Open Sans"/>
              <a:buChar char="○"/>
            </a:pPr>
            <a:r>
              <a:rPr lang="en-GB" sz="1000">
                <a:solidFill>
                  <a:srgbClr val="000000"/>
                </a:solidFill>
                <a:latin typeface="Open Sans"/>
                <a:ea typeface="Open Sans"/>
                <a:cs typeface="Open Sans"/>
                <a:sym typeface="Open Sans"/>
              </a:rPr>
              <a:t>Ordered List</a:t>
            </a:r>
            <a:endParaRPr sz="1000">
              <a:solidFill>
                <a:srgbClr val="000000"/>
              </a:solidFill>
              <a:latin typeface="Open Sans"/>
              <a:ea typeface="Open Sans"/>
              <a:cs typeface="Open Sans"/>
              <a:sym typeface="Open Sans"/>
            </a:endParaRPr>
          </a:p>
          <a:p>
            <a:pPr indent="-285750" lvl="2" marL="13716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&lt;ol&gt;</a:t>
            </a:r>
            <a:endParaRPr sz="900">
              <a:solidFill>
                <a:srgbClr val="000000"/>
              </a:solidFill>
              <a:latin typeface="Open Sans"/>
              <a:ea typeface="Open Sans"/>
              <a:cs typeface="Open Sans"/>
              <a:sym typeface="Open Sans"/>
            </a:endParaRPr>
          </a:p>
          <a:p>
            <a:pPr indent="-285750" lvl="3" marL="18288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&lt;li&gt;List Item&lt;/li&gt;</a:t>
            </a:r>
            <a:endParaRPr sz="900">
              <a:solidFill>
                <a:srgbClr val="000000"/>
              </a:solidFill>
              <a:latin typeface="Open Sans"/>
              <a:ea typeface="Open Sans"/>
              <a:cs typeface="Open Sans"/>
              <a:sym typeface="Open Sans"/>
            </a:endParaRPr>
          </a:p>
          <a:p>
            <a:pPr indent="-285750" lvl="3" marL="18288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&lt;li&gt;List Item&lt;/li&gt;</a:t>
            </a:r>
            <a:endParaRPr sz="900">
              <a:solidFill>
                <a:srgbClr val="000000"/>
              </a:solidFill>
              <a:latin typeface="Open Sans"/>
              <a:ea typeface="Open Sans"/>
              <a:cs typeface="Open Sans"/>
              <a:sym typeface="Open Sans"/>
            </a:endParaRPr>
          </a:p>
          <a:p>
            <a:pPr indent="-285750" lvl="2" marL="13716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&lt;/ol&gt;</a:t>
            </a:r>
            <a:endParaRPr sz="900">
              <a:solidFill>
                <a:srgbClr val="000000"/>
              </a:solidFill>
              <a:latin typeface="Open Sans"/>
              <a:ea typeface="Open Sans"/>
              <a:cs typeface="Open Sans"/>
              <a:sym typeface="Open Sans"/>
            </a:endParaRPr>
          </a:p>
          <a:p>
            <a:pPr indent="-292100" lvl="1" marL="914400" rtl="0" algn="l">
              <a:lnSpc>
                <a:spcPct val="115000"/>
              </a:lnSpc>
              <a:spcBef>
                <a:spcPts val="0"/>
              </a:spcBef>
              <a:spcAft>
                <a:spcPts val="0"/>
              </a:spcAft>
              <a:buClr>
                <a:srgbClr val="000000"/>
              </a:buClr>
              <a:buSzPts val="1000"/>
              <a:buFont typeface="Open Sans"/>
              <a:buChar char="○"/>
            </a:pPr>
            <a:r>
              <a:rPr lang="en-GB" sz="1000">
                <a:solidFill>
                  <a:srgbClr val="000000"/>
                </a:solidFill>
                <a:latin typeface="Open Sans"/>
                <a:ea typeface="Open Sans"/>
                <a:cs typeface="Open Sans"/>
                <a:sym typeface="Open Sans"/>
              </a:rPr>
              <a:t>Unordered List</a:t>
            </a:r>
            <a:endParaRPr sz="1000">
              <a:solidFill>
                <a:srgbClr val="000000"/>
              </a:solidFill>
              <a:latin typeface="Open Sans"/>
              <a:ea typeface="Open Sans"/>
              <a:cs typeface="Open Sans"/>
              <a:sym typeface="Open Sans"/>
            </a:endParaRPr>
          </a:p>
          <a:p>
            <a:pPr indent="-285750" lvl="2" marL="13716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&lt;ul&gt;</a:t>
            </a:r>
            <a:endParaRPr sz="900">
              <a:solidFill>
                <a:srgbClr val="000000"/>
              </a:solidFill>
              <a:latin typeface="Open Sans"/>
              <a:ea typeface="Open Sans"/>
              <a:cs typeface="Open Sans"/>
              <a:sym typeface="Open Sans"/>
            </a:endParaRPr>
          </a:p>
          <a:p>
            <a:pPr indent="-285750" lvl="3" marL="18288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&lt;li&gt;List Item&lt;/li&gt;</a:t>
            </a:r>
            <a:endParaRPr sz="900">
              <a:solidFill>
                <a:srgbClr val="000000"/>
              </a:solidFill>
              <a:latin typeface="Open Sans"/>
              <a:ea typeface="Open Sans"/>
              <a:cs typeface="Open Sans"/>
              <a:sym typeface="Open Sans"/>
            </a:endParaRPr>
          </a:p>
          <a:p>
            <a:pPr indent="-285750" lvl="3" marL="18288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&lt;li&gt;List Item&lt;/li&gt;</a:t>
            </a:r>
            <a:endParaRPr sz="900">
              <a:solidFill>
                <a:srgbClr val="000000"/>
              </a:solidFill>
              <a:latin typeface="Open Sans"/>
              <a:ea typeface="Open Sans"/>
              <a:cs typeface="Open Sans"/>
              <a:sym typeface="Open Sans"/>
            </a:endParaRPr>
          </a:p>
          <a:p>
            <a:pPr indent="-285750" lvl="2" marL="13716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&lt;/ul&gt;</a:t>
            </a:r>
            <a:endParaRPr b="1" sz="900">
              <a:solidFill>
                <a:srgbClr val="000000"/>
              </a:solidFill>
              <a:latin typeface="Open Sans"/>
              <a:ea typeface="Open Sans"/>
              <a:cs typeface="Open Sans"/>
              <a:sym typeface="Open Sans"/>
            </a:endParaRPr>
          </a:p>
          <a:p>
            <a:pPr indent="0" lvl="0" marL="0" rtl="0" algn="l">
              <a:lnSpc>
                <a:spcPct val="115000"/>
              </a:lnSpc>
              <a:spcBef>
                <a:spcPts val="1600"/>
              </a:spcBef>
              <a:spcAft>
                <a:spcPts val="0"/>
              </a:spcAft>
              <a:buSzPts val="1300"/>
              <a:buNone/>
            </a:pPr>
            <a:r>
              <a:t/>
            </a:r>
            <a:endParaRPr sz="1200">
              <a:solidFill>
                <a:srgbClr val="000000"/>
              </a:solidFill>
              <a:latin typeface="Open Sans"/>
              <a:ea typeface="Open Sans"/>
              <a:cs typeface="Open Sans"/>
              <a:sym typeface="Open Sans"/>
            </a:endParaRPr>
          </a:p>
          <a:p>
            <a:pPr indent="0" lvl="0" marL="0" rtl="0" algn="l">
              <a:lnSpc>
                <a:spcPct val="115000"/>
              </a:lnSpc>
              <a:spcBef>
                <a:spcPts val="1600"/>
              </a:spcBef>
              <a:spcAft>
                <a:spcPts val="0"/>
              </a:spcAft>
              <a:buSzPts val="1300"/>
              <a:buNone/>
            </a:pPr>
            <a:r>
              <a:t/>
            </a:r>
            <a:endParaRPr sz="1200">
              <a:solidFill>
                <a:srgbClr val="000000"/>
              </a:solidFill>
              <a:latin typeface="Open Sans"/>
              <a:ea typeface="Open Sans"/>
              <a:cs typeface="Open Sans"/>
              <a:sym typeface="Open Sans"/>
            </a:endParaRPr>
          </a:p>
          <a:p>
            <a:pPr indent="0" lvl="0" marL="0" marR="0" rtl="0" algn="l">
              <a:lnSpc>
                <a:spcPct val="115000"/>
              </a:lnSpc>
              <a:spcBef>
                <a:spcPts val="1600"/>
              </a:spcBef>
              <a:spcAft>
                <a:spcPts val="1600"/>
              </a:spcAft>
              <a:buSzPts val="1300"/>
              <a:buNone/>
            </a:pPr>
            <a:r>
              <a:t/>
            </a:r>
            <a:endParaRPr sz="1200">
              <a:solidFill>
                <a:srgbClr val="000000"/>
              </a:solidFill>
              <a:latin typeface="Open Sans"/>
              <a:ea typeface="Open Sans"/>
              <a:cs typeface="Open Sans"/>
              <a:sym typeface="Open Sans"/>
            </a:endParaRPr>
          </a:p>
        </p:txBody>
      </p:sp>
      <p:pic>
        <p:nvPicPr>
          <p:cNvPr id="377" name="Google Shape;377;p59"/>
          <p:cNvPicPr preferRelativeResize="0"/>
          <p:nvPr/>
        </p:nvPicPr>
        <p:blipFill rotWithShape="1">
          <a:blip r:embed="rId3">
            <a:alphaModFix/>
          </a:blip>
          <a:srcRect b="0" l="0" r="0" t="0"/>
          <a:stretch/>
        </p:blipFill>
        <p:spPr>
          <a:xfrm>
            <a:off x="5918050" y="1998675"/>
            <a:ext cx="2751341" cy="2984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Tags for Content - II</a:t>
            </a:r>
            <a:endParaRPr/>
          </a:p>
        </p:txBody>
      </p:sp>
      <p:sp>
        <p:nvSpPr>
          <p:cNvPr id="383" name="Google Shape;383;p60"/>
          <p:cNvSpPr txBox="1"/>
          <p:nvPr>
            <p:ph idx="1" type="body"/>
          </p:nvPr>
        </p:nvSpPr>
        <p:spPr>
          <a:xfrm>
            <a:off x="729325" y="2078875"/>
            <a:ext cx="4674000" cy="2591400"/>
          </a:xfrm>
          <a:prstGeom prst="rect">
            <a:avLst/>
          </a:prstGeom>
          <a:noFill/>
          <a:ln>
            <a:noFill/>
          </a:ln>
        </p:spPr>
        <p:txBody>
          <a:bodyPr anchorCtr="0" anchor="t" bIns="91425" lIns="91425" spcFirstLastPara="1" rIns="91425" wrap="square" tIns="91425">
            <a:noAutofit/>
          </a:bodyPr>
          <a:lstStyle/>
          <a:p>
            <a:pPr indent="-266700" lvl="1" marL="914400" rtl="0" algn="l">
              <a:lnSpc>
                <a:spcPct val="115000"/>
              </a:lnSpc>
              <a:spcBef>
                <a:spcPts val="0"/>
              </a:spcBef>
              <a:spcAft>
                <a:spcPts val="0"/>
              </a:spcAft>
              <a:buClr>
                <a:srgbClr val="000000"/>
              </a:buClr>
              <a:buSzPts val="600"/>
              <a:buFont typeface="Open Sans"/>
              <a:buChar char="○"/>
            </a:pPr>
            <a:r>
              <a:t/>
            </a:r>
            <a:endParaRPr sz="6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Lists:</a:t>
            </a:r>
            <a:endParaRPr b="1" sz="1200">
              <a:solidFill>
                <a:srgbClr val="000000"/>
              </a:solidFill>
              <a:latin typeface="Open Sans"/>
              <a:ea typeface="Open Sans"/>
              <a:cs typeface="Open Sans"/>
              <a:sym typeface="Open Sans"/>
            </a:endParaRPr>
          </a:p>
          <a:p>
            <a:pPr indent="-292100" lvl="1" marL="914400" rtl="0" algn="l">
              <a:lnSpc>
                <a:spcPct val="115000"/>
              </a:lnSpc>
              <a:spcBef>
                <a:spcPts val="0"/>
              </a:spcBef>
              <a:spcAft>
                <a:spcPts val="0"/>
              </a:spcAft>
              <a:buClr>
                <a:srgbClr val="000000"/>
              </a:buClr>
              <a:buSzPts val="1000"/>
              <a:buFont typeface="Open Sans"/>
              <a:buChar char="○"/>
            </a:pPr>
            <a:r>
              <a:rPr lang="en-GB" sz="1000">
                <a:solidFill>
                  <a:srgbClr val="000000"/>
                </a:solidFill>
                <a:latin typeface="Open Sans"/>
                <a:ea typeface="Open Sans"/>
                <a:cs typeface="Open Sans"/>
                <a:sym typeface="Open Sans"/>
              </a:rPr>
              <a:t>Definition List</a:t>
            </a:r>
            <a:endParaRPr sz="1000">
              <a:solidFill>
                <a:srgbClr val="000000"/>
              </a:solidFill>
              <a:latin typeface="Open Sans"/>
              <a:ea typeface="Open Sans"/>
              <a:cs typeface="Open Sans"/>
              <a:sym typeface="Open Sans"/>
            </a:endParaRPr>
          </a:p>
          <a:p>
            <a:pPr indent="-285750" lvl="2" marL="13716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&lt;dl&gt;</a:t>
            </a:r>
            <a:endParaRPr sz="900">
              <a:solidFill>
                <a:srgbClr val="000000"/>
              </a:solidFill>
              <a:latin typeface="Open Sans"/>
              <a:ea typeface="Open Sans"/>
              <a:cs typeface="Open Sans"/>
              <a:sym typeface="Open Sans"/>
            </a:endParaRPr>
          </a:p>
          <a:p>
            <a:pPr indent="-285750" lvl="3" marL="18288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&lt;dt&gt;Coffee&lt;/dt&gt;</a:t>
            </a:r>
            <a:endParaRPr sz="900">
              <a:solidFill>
                <a:srgbClr val="000000"/>
              </a:solidFill>
              <a:latin typeface="Open Sans"/>
              <a:ea typeface="Open Sans"/>
              <a:cs typeface="Open Sans"/>
              <a:sym typeface="Open Sans"/>
            </a:endParaRPr>
          </a:p>
          <a:p>
            <a:pPr indent="-285750" lvl="4" marL="22860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&lt;dd&gt;Black hot drink&lt;/dd&gt;</a:t>
            </a:r>
            <a:endParaRPr sz="900">
              <a:solidFill>
                <a:srgbClr val="000000"/>
              </a:solidFill>
              <a:latin typeface="Open Sans"/>
              <a:ea typeface="Open Sans"/>
              <a:cs typeface="Open Sans"/>
              <a:sym typeface="Open Sans"/>
            </a:endParaRPr>
          </a:p>
          <a:p>
            <a:pPr indent="-285750" lvl="3" marL="18288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&lt;dt&gt;Milk&lt;/dtY</a:t>
            </a:r>
            <a:endParaRPr sz="900">
              <a:solidFill>
                <a:srgbClr val="000000"/>
              </a:solidFill>
              <a:latin typeface="Open Sans"/>
              <a:ea typeface="Open Sans"/>
              <a:cs typeface="Open Sans"/>
              <a:sym typeface="Open Sans"/>
            </a:endParaRPr>
          </a:p>
          <a:p>
            <a:pPr indent="-285750" lvl="4" marL="22860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&lt;dd&gt;White cold drink&lt;/dd&gt;</a:t>
            </a:r>
            <a:endParaRPr sz="900">
              <a:solidFill>
                <a:srgbClr val="000000"/>
              </a:solidFill>
              <a:latin typeface="Open Sans"/>
              <a:ea typeface="Open Sans"/>
              <a:cs typeface="Open Sans"/>
              <a:sym typeface="Open Sans"/>
            </a:endParaRPr>
          </a:p>
          <a:p>
            <a:pPr indent="-285750" lvl="2" marL="1371600" rtl="0" algn="l">
              <a:lnSpc>
                <a:spcPct val="115000"/>
              </a:lnSpc>
              <a:spcBef>
                <a:spcPts val="0"/>
              </a:spcBef>
              <a:spcAft>
                <a:spcPts val="0"/>
              </a:spcAft>
              <a:buClr>
                <a:srgbClr val="000000"/>
              </a:buClr>
              <a:buSzPts val="900"/>
              <a:buFont typeface="Open Sans"/>
              <a:buChar char="■"/>
            </a:pPr>
            <a:r>
              <a:rPr lang="en-GB" sz="900">
                <a:solidFill>
                  <a:srgbClr val="000000"/>
                </a:solidFill>
                <a:latin typeface="Open Sans"/>
                <a:ea typeface="Open Sans"/>
                <a:cs typeface="Open Sans"/>
                <a:sym typeface="Open Sans"/>
              </a:rPr>
              <a:t>&lt;/dl&gt;</a:t>
            </a:r>
            <a:endParaRPr sz="900">
              <a:solidFill>
                <a:srgbClr val="000000"/>
              </a:solidFill>
              <a:latin typeface="Open Sans"/>
              <a:ea typeface="Open Sans"/>
              <a:cs typeface="Open Sans"/>
              <a:sym typeface="Open Sans"/>
            </a:endParaRPr>
          </a:p>
          <a:p>
            <a:pPr indent="0" lvl="0" marL="914400" marR="0" rtl="0" algn="l">
              <a:lnSpc>
                <a:spcPct val="115000"/>
              </a:lnSpc>
              <a:spcBef>
                <a:spcPts val="1600"/>
              </a:spcBef>
              <a:spcAft>
                <a:spcPts val="0"/>
              </a:spcAft>
              <a:buSzPts val="1300"/>
              <a:buNone/>
            </a:pPr>
            <a:r>
              <a:t/>
            </a:r>
            <a:endParaRPr b="1" sz="900">
              <a:solidFill>
                <a:srgbClr val="000000"/>
              </a:solidFill>
              <a:latin typeface="Open Sans"/>
              <a:ea typeface="Open Sans"/>
              <a:cs typeface="Open Sans"/>
              <a:sym typeface="Open Sans"/>
            </a:endParaRPr>
          </a:p>
          <a:p>
            <a:pPr indent="0" lvl="0" marL="0" rtl="0" algn="l">
              <a:lnSpc>
                <a:spcPct val="115000"/>
              </a:lnSpc>
              <a:spcBef>
                <a:spcPts val="1600"/>
              </a:spcBef>
              <a:spcAft>
                <a:spcPts val="0"/>
              </a:spcAft>
              <a:buSzPts val="1300"/>
              <a:buNone/>
            </a:pPr>
            <a:r>
              <a:t/>
            </a:r>
            <a:endParaRPr sz="1200">
              <a:solidFill>
                <a:srgbClr val="000000"/>
              </a:solidFill>
              <a:latin typeface="Open Sans"/>
              <a:ea typeface="Open Sans"/>
              <a:cs typeface="Open Sans"/>
              <a:sym typeface="Open Sans"/>
            </a:endParaRPr>
          </a:p>
          <a:p>
            <a:pPr indent="0" lvl="0" marL="0" rtl="0" algn="l">
              <a:lnSpc>
                <a:spcPct val="115000"/>
              </a:lnSpc>
              <a:spcBef>
                <a:spcPts val="1600"/>
              </a:spcBef>
              <a:spcAft>
                <a:spcPts val="0"/>
              </a:spcAft>
              <a:buSzPts val="1300"/>
              <a:buNone/>
            </a:pPr>
            <a:r>
              <a:t/>
            </a:r>
            <a:endParaRPr sz="1200">
              <a:solidFill>
                <a:srgbClr val="000000"/>
              </a:solidFill>
              <a:latin typeface="Open Sans"/>
              <a:ea typeface="Open Sans"/>
              <a:cs typeface="Open Sans"/>
              <a:sym typeface="Open Sans"/>
            </a:endParaRPr>
          </a:p>
          <a:p>
            <a:pPr indent="0" lvl="0" marL="0" marR="0" rtl="0" algn="l">
              <a:lnSpc>
                <a:spcPct val="115000"/>
              </a:lnSpc>
              <a:spcBef>
                <a:spcPts val="1600"/>
              </a:spcBef>
              <a:spcAft>
                <a:spcPts val="1600"/>
              </a:spcAft>
              <a:buSzPts val="1300"/>
              <a:buNone/>
            </a:pPr>
            <a:r>
              <a:t/>
            </a:r>
            <a:endParaRPr sz="1200">
              <a:solidFill>
                <a:srgbClr val="000000"/>
              </a:solidFill>
              <a:latin typeface="Open Sans"/>
              <a:ea typeface="Open Sans"/>
              <a:cs typeface="Open Sans"/>
              <a:sym typeface="Open Sans"/>
            </a:endParaRPr>
          </a:p>
        </p:txBody>
      </p:sp>
      <p:pic>
        <p:nvPicPr>
          <p:cNvPr id="384" name="Google Shape;384;p60"/>
          <p:cNvPicPr preferRelativeResize="0"/>
          <p:nvPr/>
        </p:nvPicPr>
        <p:blipFill rotWithShape="1">
          <a:blip r:embed="rId3">
            <a:alphaModFix/>
          </a:blip>
          <a:srcRect b="0" l="0" r="0" t="0"/>
          <a:stretch/>
        </p:blipFill>
        <p:spPr>
          <a:xfrm>
            <a:off x="5555725" y="2006250"/>
            <a:ext cx="3435875" cy="209801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p:txBody>
      </p:sp>
      <p:pic>
        <p:nvPicPr>
          <p:cNvPr id="390" name="Google Shape;390;p61"/>
          <p:cNvPicPr preferRelativeResize="0"/>
          <p:nvPr/>
        </p:nvPicPr>
        <p:blipFill rotWithShape="1">
          <a:blip r:embed="rId3">
            <a:alphaModFix/>
          </a:blip>
          <a:srcRect b="0" l="0" r="0" t="0"/>
          <a:stretch/>
        </p:blipFill>
        <p:spPr>
          <a:xfrm>
            <a:off x="4774025" y="760251"/>
            <a:ext cx="3091951" cy="3756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r>
              <a:rPr lang="en-GB"/>
              <a:t>Solution</a:t>
            </a:r>
            <a:endParaRPr/>
          </a:p>
        </p:txBody>
      </p:sp>
      <p:sp>
        <p:nvSpPr>
          <p:cNvPr id="396" name="Google Shape;396;p62"/>
          <p:cNvSpPr txBox="1"/>
          <p:nvPr/>
        </p:nvSpPr>
        <p:spPr>
          <a:xfrm>
            <a:off x="113800" y="349350"/>
            <a:ext cx="8856000" cy="441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4A43"/>
                </a:solidFill>
                <a:highlight>
                  <a:srgbClr val="FFFFFF"/>
                </a:highlight>
                <a:latin typeface="Arial"/>
                <a:ea typeface="Arial"/>
                <a:cs typeface="Arial"/>
                <a:sym typeface="Arial"/>
              </a:rPr>
              <a:t>&lt;!DOCTYPE html&gt;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html</a:t>
            </a:r>
            <a:r>
              <a:rPr b="0" i="0" lang="en-GB" sz="600" u="none" cap="none" strike="noStrike">
                <a:solidFill>
                  <a:srgbClr val="274796"/>
                </a:solidFill>
                <a:highlight>
                  <a:srgbClr val="FFFFFF"/>
                </a:highlight>
                <a:latin typeface="Arial"/>
                <a:ea typeface="Arial"/>
                <a:cs typeface="Arial"/>
                <a:sym typeface="Arial"/>
              </a:rPr>
              <a:t> </a:t>
            </a:r>
            <a:r>
              <a:rPr b="0" i="0" lang="en-GB" sz="600" u="none" cap="none" strike="noStrike">
                <a:solidFill>
                  <a:srgbClr val="074726"/>
                </a:solidFill>
                <a:highlight>
                  <a:srgbClr val="FFFFFF"/>
                </a:highlight>
                <a:latin typeface="Arial"/>
                <a:ea typeface="Arial"/>
                <a:cs typeface="Arial"/>
                <a:sym typeface="Arial"/>
              </a:rPr>
              <a:t>lang</a:t>
            </a:r>
            <a:r>
              <a:rPr b="0" i="0" lang="en-GB" sz="600" u="none" cap="none" strike="noStrike">
                <a:solidFill>
                  <a:srgbClr val="808030"/>
                </a:solidFill>
                <a:highlight>
                  <a:srgbClr val="FFFFFF"/>
                </a:highlight>
                <a:latin typeface="Arial"/>
                <a:ea typeface="Arial"/>
                <a:cs typeface="Arial"/>
                <a:sym typeface="Arial"/>
              </a:rPr>
              <a:t>=</a:t>
            </a:r>
            <a:r>
              <a:rPr b="0" i="0" lang="en-GB" sz="600" u="none" cap="none" strike="noStrike">
                <a:solidFill>
                  <a:srgbClr val="0000E6"/>
                </a:solidFill>
                <a:highlight>
                  <a:srgbClr val="FFFFFF"/>
                </a:highlight>
                <a:latin typeface="Arial"/>
                <a:ea typeface="Arial"/>
                <a:cs typeface="Arial"/>
                <a:sym typeface="Arial"/>
              </a:rPr>
              <a:t>"de-CH"</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head</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meta</a:t>
            </a:r>
            <a:r>
              <a:rPr b="0" i="0" lang="en-GB" sz="600" u="none" cap="none" strike="noStrike">
                <a:solidFill>
                  <a:srgbClr val="274796"/>
                </a:solidFill>
                <a:highlight>
                  <a:srgbClr val="FFFFFF"/>
                </a:highlight>
                <a:latin typeface="Arial"/>
                <a:ea typeface="Arial"/>
                <a:cs typeface="Arial"/>
                <a:sym typeface="Arial"/>
              </a:rPr>
              <a:t> </a:t>
            </a:r>
            <a:r>
              <a:rPr b="0" i="0" lang="en-GB" sz="600" u="none" cap="none" strike="noStrike">
                <a:solidFill>
                  <a:srgbClr val="074726"/>
                </a:solidFill>
                <a:highlight>
                  <a:srgbClr val="FFFFFF"/>
                </a:highlight>
                <a:latin typeface="Arial"/>
                <a:ea typeface="Arial"/>
                <a:cs typeface="Arial"/>
                <a:sym typeface="Arial"/>
              </a:rPr>
              <a:t>charset</a:t>
            </a:r>
            <a:r>
              <a:rPr b="0" i="0" lang="en-GB" sz="600" u="none" cap="none" strike="noStrike">
                <a:solidFill>
                  <a:srgbClr val="808030"/>
                </a:solidFill>
                <a:highlight>
                  <a:srgbClr val="FFFFFF"/>
                </a:highlight>
                <a:latin typeface="Arial"/>
                <a:ea typeface="Arial"/>
                <a:cs typeface="Arial"/>
                <a:sym typeface="Arial"/>
              </a:rPr>
              <a:t>=</a:t>
            </a:r>
            <a:r>
              <a:rPr b="0" i="0" lang="en-GB" sz="600" u="none" cap="none" strike="noStrike">
                <a:solidFill>
                  <a:srgbClr val="0000E6"/>
                </a:solidFill>
                <a:highlight>
                  <a:srgbClr val="FFFFFF"/>
                </a:highlight>
                <a:latin typeface="Arial"/>
                <a:ea typeface="Arial"/>
                <a:cs typeface="Arial"/>
                <a:sym typeface="Arial"/>
              </a:rPr>
              <a:t>"UTF-8"</a:t>
            </a:r>
            <a:r>
              <a:rPr b="0" i="0" lang="en-GB" sz="600" u="none" cap="none" strike="noStrike">
                <a:solidFill>
                  <a:srgbClr val="274796"/>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title</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Lists</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title</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head</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body</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h1</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HTML</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h1</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ul</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 </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head</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ol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title</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meta</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link</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ol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body</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ul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table</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p</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form</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ol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input</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button</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select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ul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option</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optiongroup</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ul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option</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ul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ul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textarea</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ol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ol</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ol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li</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ul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r>
              <a:rPr b="0" i="0" lang="en-GB" sz="600" u="none" cap="none" strike="noStrike">
                <a:solidFill>
                  <a:srgbClr val="000000"/>
                </a:solidFill>
                <a:highlight>
                  <a:srgbClr val="FFFFFF"/>
                </a:highlight>
                <a:latin typeface="Arial"/>
                <a:ea typeface="Arial"/>
                <a:cs typeface="Arial"/>
                <a:sym typeface="Arial"/>
              </a:rPr>
              <a:t>*</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ul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ol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ul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li</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ul</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000000"/>
                </a:solidFill>
                <a:highlight>
                  <a:srgbClr val="FFFFFF"/>
                </a:highlight>
                <a:latin typeface="Arial"/>
                <a:ea typeface="Arial"/>
                <a:cs typeface="Arial"/>
                <a:sym typeface="Arial"/>
              </a:rPr>
              <a:t>	</a:t>
            </a: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body</a:t>
            </a:r>
            <a:r>
              <a:rPr b="0" i="0" lang="en-GB" sz="600" u="none" cap="none" strike="noStrike">
                <a:solidFill>
                  <a:srgbClr val="A65700"/>
                </a:solidFill>
                <a:highlight>
                  <a:srgbClr val="FFFFFF"/>
                </a:highlight>
                <a:latin typeface="Arial"/>
                <a:ea typeface="Arial"/>
                <a:cs typeface="Arial"/>
                <a:sym typeface="Arial"/>
              </a:rPr>
              <a:t>&gt;</a:t>
            </a:r>
            <a:br>
              <a:rPr b="0" i="0" lang="en-GB" sz="600" u="none" cap="none" strike="noStrike">
                <a:solidFill>
                  <a:srgbClr val="000000"/>
                </a:solidFill>
                <a:highlight>
                  <a:srgbClr val="FFFFFF"/>
                </a:highlight>
                <a:latin typeface="Arial"/>
                <a:ea typeface="Arial"/>
                <a:cs typeface="Arial"/>
                <a:sym typeface="Arial"/>
              </a:rPr>
            </a:br>
            <a:br>
              <a:rPr b="0" i="0" lang="en-GB" sz="600" u="none" cap="none" strike="noStrike">
                <a:solidFill>
                  <a:srgbClr val="000000"/>
                </a:solidFill>
                <a:highlight>
                  <a:srgbClr val="FFFFFF"/>
                </a:highlight>
                <a:latin typeface="Arial"/>
                <a:ea typeface="Arial"/>
                <a:cs typeface="Arial"/>
                <a:sym typeface="Arial"/>
              </a:rPr>
            </a:br>
            <a:r>
              <a:rPr b="0" i="0" lang="en-GB" sz="600" u="none" cap="none" strike="noStrike">
                <a:solidFill>
                  <a:srgbClr val="A65700"/>
                </a:solidFill>
                <a:highlight>
                  <a:srgbClr val="FFFFFF"/>
                </a:highlight>
                <a:latin typeface="Arial"/>
                <a:ea typeface="Arial"/>
                <a:cs typeface="Arial"/>
                <a:sym typeface="Arial"/>
              </a:rPr>
              <a:t>&lt;/</a:t>
            </a:r>
            <a:r>
              <a:rPr b="1" i="0" lang="en-GB" sz="600" u="none" cap="none" strike="noStrike">
                <a:solidFill>
                  <a:srgbClr val="800000"/>
                </a:solidFill>
                <a:highlight>
                  <a:srgbClr val="FFFFFF"/>
                </a:highlight>
                <a:latin typeface="Arial"/>
                <a:ea typeface="Arial"/>
                <a:cs typeface="Arial"/>
                <a:sym typeface="Arial"/>
              </a:rPr>
              <a:t>html</a:t>
            </a:r>
            <a:r>
              <a:rPr b="0" i="0" lang="en-GB" sz="600" u="none" cap="none" strike="noStrike">
                <a:solidFill>
                  <a:srgbClr val="A65700"/>
                </a:solidFill>
                <a:highlight>
                  <a:srgbClr val="FFFFFF"/>
                </a:highlight>
                <a:latin typeface="Arial"/>
                <a:ea typeface="Arial"/>
                <a:cs typeface="Arial"/>
                <a:sym typeface="Arial"/>
              </a:rPr>
              <a:t>&gt;</a:t>
            </a:r>
            <a:endParaRPr b="0" i="0" sz="600" u="none" cap="none" strike="noStrike">
              <a:solidFill>
                <a:srgbClr val="A65700"/>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Web sites</a:t>
            </a:r>
            <a:endParaRPr/>
          </a:p>
        </p:txBody>
      </p:sp>
      <p:sp>
        <p:nvSpPr>
          <p:cNvPr id="116" name="Google Shape;116;p1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Documents from Internet</a:t>
            </a:r>
            <a:endParaRPr/>
          </a:p>
        </p:txBody>
      </p:sp>
      <p:sp>
        <p:nvSpPr>
          <p:cNvPr id="117" name="Google Shape;117;p18"/>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Structured text documents</a:t>
            </a:r>
            <a:endParaRPr/>
          </a:p>
          <a:p>
            <a:pPr indent="-311150" lvl="0" marL="457200" rtl="0" algn="l">
              <a:lnSpc>
                <a:spcPct val="115000"/>
              </a:lnSpc>
              <a:spcBef>
                <a:spcPts val="0"/>
              </a:spcBef>
              <a:spcAft>
                <a:spcPts val="0"/>
              </a:spcAft>
              <a:buSzPts val="1300"/>
              <a:buChar char="●"/>
            </a:pPr>
            <a:r>
              <a:rPr lang="en-GB"/>
              <a:t>Navigable documents</a:t>
            </a:r>
            <a:endParaRPr/>
          </a:p>
          <a:p>
            <a:pPr indent="-311150" lvl="0" marL="457200" rtl="0" algn="l">
              <a:lnSpc>
                <a:spcPct val="115000"/>
              </a:lnSpc>
              <a:spcBef>
                <a:spcPts val="0"/>
              </a:spcBef>
              <a:spcAft>
                <a:spcPts val="0"/>
              </a:spcAft>
              <a:buSzPts val="1300"/>
              <a:buChar char="●"/>
            </a:pPr>
            <a:r>
              <a:rPr lang="en-GB"/>
              <a:t>Enriched content with media (Pictures, Video, etc...)</a:t>
            </a:r>
            <a:endParaRPr/>
          </a:p>
          <a:p>
            <a:pPr indent="-311150" lvl="0" marL="457200" rtl="0" algn="l">
              <a:lnSpc>
                <a:spcPct val="115000"/>
              </a:lnSpc>
              <a:spcBef>
                <a:spcPts val="0"/>
              </a:spcBef>
              <a:spcAft>
                <a:spcPts val="0"/>
              </a:spcAft>
              <a:buSzPts val="1300"/>
              <a:buChar char="●"/>
            </a:pPr>
            <a:r>
              <a:rPr lang="en-GB"/>
              <a:t>can be tied together with links.</a:t>
            </a:r>
            <a:endParaRPr/>
          </a:p>
          <a:p>
            <a:pPr indent="-311150" lvl="0" marL="457200" rtl="0" algn="l">
              <a:lnSpc>
                <a:spcPct val="115000"/>
              </a:lnSpc>
              <a:spcBef>
                <a:spcPts val="0"/>
              </a:spcBef>
              <a:spcAft>
                <a:spcPts val="0"/>
              </a:spcAft>
              <a:buSzPts val="1300"/>
              <a:buChar char="●"/>
            </a:pPr>
            <a:r>
              <a:rPr lang="en-GB"/>
              <a:t>The content can be indexed and searched (SEO).</a:t>
            </a:r>
            <a:endParaRPr/>
          </a:p>
          <a:p>
            <a:pPr indent="-311150" lvl="0" marL="457200" rtl="0" algn="l">
              <a:lnSpc>
                <a:spcPct val="115000"/>
              </a:lnSpc>
              <a:spcBef>
                <a:spcPts val="0"/>
              </a:spcBef>
              <a:spcAft>
                <a:spcPts val="0"/>
              </a:spcAft>
              <a:buSzPts val="1300"/>
              <a:buChar char="●"/>
            </a:pPr>
            <a:r>
              <a:rPr lang="en-GB"/>
              <a:t>1.3+ Billion Web sites online</a:t>
            </a:r>
            <a:endParaRPr/>
          </a:p>
          <a:p>
            <a:pPr indent="-311150" lvl="0" marL="457200" rtl="0" algn="l">
              <a:lnSpc>
                <a:spcPct val="115000"/>
              </a:lnSpc>
              <a:spcBef>
                <a:spcPts val="0"/>
              </a:spcBef>
              <a:spcAft>
                <a:spcPts val="0"/>
              </a:spcAft>
              <a:buSzPts val="1300"/>
              <a:buChar char="●"/>
            </a:pPr>
            <a:r>
              <a:rPr lang="en-GB"/>
              <a:t>Consists: HTML, CSS, JS, Fonts, Pictures, Video, 3D, PDF, SVG, Streaming,...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Tags for Content - III</a:t>
            </a:r>
            <a:endParaRPr/>
          </a:p>
        </p:txBody>
      </p:sp>
      <p:sp>
        <p:nvSpPr>
          <p:cNvPr id="402" name="Google Shape;402;p63"/>
          <p:cNvSpPr txBox="1"/>
          <p:nvPr>
            <p:ph idx="1" type="body"/>
          </p:nvPr>
        </p:nvSpPr>
        <p:spPr>
          <a:xfrm>
            <a:off x="729325" y="2078875"/>
            <a:ext cx="5127600" cy="259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200">
                <a:solidFill>
                  <a:srgbClr val="000000"/>
                </a:solidFill>
                <a:latin typeface="Open Sans"/>
                <a:ea typeface="Open Sans"/>
                <a:cs typeface="Open Sans"/>
                <a:sym typeface="Open Sans"/>
              </a:rPr>
              <a:t>Text formatting</a:t>
            </a:r>
            <a:endParaRPr sz="1200">
              <a:solidFill>
                <a:srgbClr val="000000"/>
              </a:solidFill>
              <a:latin typeface="Open Sans"/>
              <a:ea typeface="Open Sans"/>
              <a:cs typeface="Open Sans"/>
              <a:sym typeface="Open Sans"/>
            </a:endParaRPr>
          </a:p>
          <a:p>
            <a:pPr indent="-304800" lvl="0" marL="457200" rtl="0" algn="l">
              <a:lnSpc>
                <a:spcPct val="115000"/>
              </a:lnSpc>
              <a:spcBef>
                <a:spcPts val="160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pre:</a:t>
            </a:r>
            <a:r>
              <a:rPr lang="en-GB" sz="1200">
                <a:solidFill>
                  <a:srgbClr val="000000"/>
                </a:solidFill>
                <a:latin typeface="Open Sans"/>
                <a:ea typeface="Open Sans"/>
                <a:cs typeface="Open Sans"/>
                <a:sym typeface="Open Sans"/>
              </a:rPr>
              <a:t> Maintains original format</a:t>
            </a:r>
            <a:endParaRPr sz="6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q: </a:t>
            </a:r>
            <a:r>
              <a:rPr lang="en-GB" sz="1200">
                <a:solidFill>
                  <a:srgbClr val="000000"/>
                </a:solidFill>
                <a:latin typeface="Open Sans"/>
                <a:ea typeface="Open Sans"/>
                <a:cs typeface="Open Sans"/>
                <a:sym typeface="Open Sans"/>
              </a:rPr>
              <a:t>Smaller, shorter quotations</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blockquote: </a:t>
            </a:r>
            <a:r>
              <a:rPr lang="en-GB" sz="1200">
                <a:solidFill>
                  <a:srgbClr val="000000"/>
                </a:solidFill>
                <a:latin typeface="Open Sans"/>
                <a:ea typeface="Open Sans"/>
                <a:cs typeface="Open Sans"/>
                <a:sym typeface="Open Sans"/>
              </a:rPr>
              <a:t>Quotations from other sources</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label: </a:t>
            </a:r>
            <a:r>
              <a:rPr lang="en-GB" sz="1200">
                <a:solidFill>
                  <a:srgbClr val="000000"/>
                </a:solidFill>
                <a:latin typeface="Open Sans"/>
                <a:ea typeface="Open Sans"/>
                <a:cs typeface="Open Sans"/>
                <a:sym typeface="Open Sans"/>
              </a:rPr>
              <a:t>Form elements are named</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fieldset, legend: </a:t>
            </a:r>
            <a:r>
              <a:rPr lang="en-GB" sz="1200">
                <a:solidFill>
                  <a:srgbClr val="000000"/>
                </a:solidFill>
                <a:latin typeface="Open Sans"/>
                <a:ea typeface="Open Sans"/>
                <a:cs typeface="Open Sans"/>
                <a:sym typeface="Open Sans"/>
              </a:rPr>
              <a:t>Form elements can be grouped</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Img: </a:t>
            </a:r>
            <a:r>
              <a:rPr lang="en-GB" sz="1200">
                <a:solidFill>
                  <a:srgbClr val="000000"/>
                </a:solidFill>
                <a:latin typeface="Open Sans"/>
                <a:ea typeface="Open Sans"/>
                <a:cs typeface="Open Sans"/>
                <a:sym typeface="Open Sans"/>
              </a:rPr>
              <a:t>Displays images</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figure: </a:t>
            </a:r>
            <a:r>
              <a:rPr lang="en-GB" sz="1200">
                <a:solidFill>
                  <a:srgbClr val="000000"/>
                </a:solidFill>
                <a:latin typeface="Open Sans"/>
                <a:ea typeface="Open Sans"/>
                <a:cs typeface="Open Sans"/>
                <a:sym typeface="Open Sans"/>
              </a:rPr>
              <a:t>Displays images more structured than img</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audio: </a:t>
            </a:r>
            <a:r>
              <a:rPr lang="en-GB" sz="1200">
                <a:solidFill>
                  <a:srgbClr val="000000"/>
                </a:solidFill>
                <a:latin typeface="Open Sans"/>
                <a:ea typeface="Open Sans"/>
                <a:cs typeface="Open Sans"/>
                <a:sym typeface="Open Sans"/>
              </a:rPr>
              <a:t>Embeds audios</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video: </a:t>
            </a:r>
            <a:r>
              <a:rPr lang="en-GB" sz="1200">
                <a:solidFill>
                  <a:srgbClr val="000000"/>
                </a:solidFill>
                <a:latin typeface="Open Sans"/>
                <a:ea typeface="Open Sans"/>
                <a:cs typeface="Open Sans"/>
                <a:sym typeface="Open Sans"/>
              </a:rPr>
              <a:t>Embeds videos</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b="1" lang="en-GB" sz="1200">
                <a:solidFill>
                  <a:srgbClr val="000000"/>
                </a:solidFill>
                <a:latin typeface="Open Sans"/>
                <a:ea typeface="Open Sans"/>
                <a:cs typeface="Open Sans"/>
                <a:sym typeface="Open Sans"/>
              </a:rPr>
              <a:t>object: </a:t>
            </a:r>
            <a:r>
              <a:rPr lang="en-GB" sz="1200">
                <a:solidFill>
                  <a:srgbClr val="000000"/>
                </a:solidFill>
                <a:latin typeface="Open Sans"/>
                <a:ea typeface="Open Sans"/>
                <a:cs typeface="Open Sans"/>
                <a:sym typeface="Open Sans"/>
              </a:rPr>
              <a:t>Embeds any kind of file (img, video, audio, pdf, word, excel, etc...)</a:t>
            </a:r>
            <a:endParaRPr sz="1200">
              <a:solidFill>
                <a:srgbClr val="000000"/>
              </a:solidFill>
              <a:latin typeface="Open Sans"/>
              <a:ea typeface="Open Sans"/>
              <a:cs typeface="Open Sans"/>
              <a:sym typeface="Open Sans"/>
            </a:endParaRPr>
          </a:p>
          <a:p>
            <a:pPr indent="0" lvl="0" marL="0" rtl="0" algn="l">
              <a:lnSpc>
                <a:spcPct val="115000"/>
              </a:lnSpc>
              <a:spcBef>
                <a:spcPts val="1600"/>
              </a:spcBef>
              <a:spcAft>
                <a:spcPts val="0"/>
              </a:spcAft>
              <a:buSzPts val="1300"/>
              <a:buNone/>
            </a:pPr>
            <a:r>
              <a:t/>
            </a:r>
            <a:endParaRPr sz="1200">
              <a:solidFill>
                <a:srgbClr val="000000"/>
              </a:solidFill>
              <a:latin typeface="Open Sans"/>
              <a:ea typeface="Open Sans"/>
              <a:cs typeface="Open Sans"/>
              <a:sym typeface="Open Sans"/>
            </a:endParaRPr>
          </a:p>
          <a:p>
            <a:pPr indent="0" lvl="0" marL="0" rtl="0" algn="l">
              <a:lnSpc>
                <a:spcPct val="115000"/>
              </a:lnSpc>
              <a:spcBef>
                <a:spcPts val="1600"/>
              </a:spcBef>
              <a:spcAft>
                <a:spcPts val="0"/>
              </a:spcAft>
              <a:buSzPts val="1300"/>
              <a:buNone/>
            </a:pPr>
            <a:r>
              <a:t/>
            </a:r>
            <a:endParaRPr sz="1200">
              <a:solidFill>
                <a:srgbClr val="000000"/>
              </a:solidFill>
              <a:latin typeface="Open Sans"/>
              <a:ea typeface="Open Sans"/>
              <a:cs typeface="Open Sans"/>
              <a:sym typeface="Open Sans"/>
            </a:endParaRPr>
          </a:p>
          <a:p>
            <a:pPr indent="0" lvl="0" marL="0" marR="0" rtl="0" algn="l">
              <a:lnSpc>
                <a:spcPct val="115000"/>
              </a:lnSpc>
              <a:spcBef>
                <a:spcPts val="1600"/>
              </a:spcBef>
              <a:spcAft>
                <a:spcPts val="1600"/>
              </a:spcAft>
              <a:buSzPts val="1300"/>
              <a:buNone/>
            </a:pPr>
            <a:r>
              <a:t/>
            </a:r>
            <a:endParaRPr sz="1200">
              <a:solidFill>
                <a:srgbClr val="000000"/>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p:txBody>
      </p:sp>
      <p:sp>
        <p:nvSpPr>
          <p:cNvPr id="408" name="Google Shape;408;p64">
            <a:hlinkClick r:id="rId3"/>
          </p:cNvPr>
          <p:cNvSpPr/>
          <p:nvPr/>
        </p:nvSpPr>
        <p:spPr>
          <a:xfrm>
            <a:off x="0" y="5016500"/>
            <a:ext cx="3714900" cy="126900"/>
          </a:xfrm>
          <a:prstGeom prst="rect">
            <a:avLst/>
          </a:prstGeom>
          <a:solidFill>
            <a:srgbClr val="9C4E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2F2F2"/>
                </a:solidFill>
                <a:latin typeface="Arial"/>
                <a:ea typeface="Arial"/>
                <a:cs typeface="Arial"/>
                <a:sym typeface="Arial"/>
              </a:rPr>
              <a:t>13</a:t>
            </a:r>
            <a:endParaRPr b="0" i="0" sz="1000" u="none" cap="none" strike="noStrike">
              <a:solidFill>
                <a:srgbClr val="F2F2F2"/>
              </a:solidFill>
              <a:latin typeface="Arial"/>
              <a:ea typeface="Arial"/>
              <a:cs typeface="Arial"/>
              <a:sym typeface="Arial"/>
            </a:endParaRPr>
          </a:p>
        </p:txBody>
      </p:sp>
      <p:pic>
        <p:nvPicPr>
          <p:cNvPr id="409" name="Google Shape;409;p64"/>
          <p:cNvPicPr preferRelativeResize="0"/>
          <p:nvPr/>
        </p:nvPicPr>
        <p:blipFill rotWithShape="1">
          <a:blip r:embed="rId4">
            <a:alphaModFix/>
          </a:blip>
          <a:srcRect b="0" l="0" r="0" t="0"/>
          <a:stretch/>
        </p:blipFill>
        <p:spPr>
          <a:xfrm>
            <a:off x="3529500" y="419275"/>
            <a:ext cx="5149198" cy="42069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r>
              <a:rPr lang="en-GB"/>
              <a:t>Solution</a:t>
            </a:r>
            <a:endParaRPr/>
          </a:p>
        </p:txBody>
      </p:sp>
      <p:sp>
        <p:nvSpPr>
          <p:cNvPr id="415" name="Google Shape;415;p65"/>
          <p:cNvSpPr txBox="1"/>
          <p:nvPr/>
        </p:nvSpPr>
        <p:spPr>
          <a:xfrm>
            <a:off x="0" y="0"/>
            <a:ext cx="8883000" cy="485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4A43"/>
                </a:solidFill>
                <a:highlight>
                  <a:srgbClr val="FFFFFF"/>
                </a:highlight>
                <a:latin typeface="Arial"/>
                <a:ea typeface="Arial"/>
                <a:cs typeface="Arial"/>
                <a:sym typeface="Arial"/>
              </a:rPr>
              <a:t>&lt;!DOCTYPE html&gt;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html</a:t>
            </a:r>
            <a:r>
              <a:rPr b="0" i="0" lang="en-GB" sz="800" u="none" cap="none" strike="noStrike">
                <a:solidFill>
                  <a:srgbClr val="274796"/>
                </a:solidFill>
                <a:highlight>
                  <a:srgbClr val="FFFFFF"/>
                </a:highlight>
                <a:latin typeface="Arial"/>
                <a:ea typeface="Arial"/>
                <a:cs typeface="Arial"/>
                <a:sym typeface="Arial"/>
              </a:rPr>
              <a:t> </a:t>
            </a:r>
            <a:r>
              <a:rPr b="0" i="0" lang="en-GB" sz="800" u="none" cap="none" strike="noStrike">
                <a:solidFill>
                  <a:srgbClr val="074726"/>
                </a:solidFill>
                <a:highlight>
                  <a:srgbClr val="FFFFFF"/>
                </a:highlight>
                <a:latin typeface="Arial"/>
                <a:ea typeface="Arial"/>
                <a:cs typeface="Arial"/>
                <a:sym typeface="Arial"/>
              </a:rPr>
              <a:t>lang</a:t>
            </a:r>
            <a:r>
              <a:rPr b="0" i="0" lang="en-GB" sz="800" u="none" cap="none" strike="noStrike">
                <a:solidFill>
                  <a:srgbClr val="808030"/>
                </a:solidFill>
                <a:highlight>
                  <a:srgbClr val="FFFFFF"/>
                </a:highlight>
                <a:latin typeface="Arial"/>
                <a:ea typeface="Arial"/>
                <a:cs typeface="Arial"/>
                <a:sym typeface="Arial"/>
              </a:rPr>
              <a:t>=</a:t>
            </a:r>
            <a:r>
              <a:rPr b="0" i="0" lang="en-GB" sz="800" u="none" cap="none" strike="noStrike">
                <a:solidFill>
                  <a:srgbClr val="0000E6"/>
                </a:solidFill>
                <a:highlight>
                  <a:srgbClr val="FFFFFF"/>
                </a:highlight>
                <a:latin typeface="Arial"/>
                <a:ea typeface="Arial"/>
                <a:cs typeface="Arial"/>
                <a:sym typeface="Arial"/>
              </a:rPr>
              <a:t>"de-CH"</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head</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meta</a:t>
            </a:r>
            <a:r>
              <a:rPr b="0" i="0" lang="en-GB" sz="800" u="none" cap="none" strike="noStrike">
                <a:solidFill>
                  <a:srgbClr val="274796"/>
                </a:solidFill>
                <a:highlight>
                  <a:srgbClr val="FFFFFF"/>
                </a:highlight>
                <a:latin typeface="Arial"/>
                <a:ea typeface="Arial"/>
                <a:cs typeface="Arial"/>
                <a:sym typeface="Arial"/>
              </a:rPr>
              <a:t> </a:t>
            </a:r>
            <a:r>
              <a:rPr b="0" i="0" lang="en-GB" sz="800" u="none" cap="none" strike="noStrike">
                <a:solidFill>
                  <a:srgbClr val="074726"/>
                </a:solidFill>
                <a:highlight>
                  <a:srgbClr val="FFFFFF"/>
                </a:highlight>
                <a:latin typeface="Arial"/>
                <a:ea typeface="Arial"/>
                <a:cs typeface="Arial"/>
                <a:sym typeface="Arial"/>
              </a:rPr>
              <a:t>charset</a:t>
            </a:r>
            <a:r>
              <a:rPr b="0" i="0" lang="en-GB" sz="800" u="none" cap="none" strike="noStrike">
                <a:solidFill>
                  <a:srgbClr val="808030"/>
                </a:solidFill>
                <a:highlight>
                  <a:srgbClr val="FFFFFF"/>
                </a:highlight>
                <a:latin typeface="Arial"/>
                <a:ea typeface="Arial"/>
                <a:cs typeface="Arial"/>
                <a:sym typeface="Arial"/>
              </a:rPr>
              <a:t>=</a:t>
            </a:r>
            <a:r>
              <a:rPr b="0" i="0" lang="en-GB" sz="800" u="none" cap="none" strike="noStrike">
                <a:solidFill>
                  <a:srgbClr val="0000E6"/>
                </a:solidFill>
                <a:highlight>
                  <a:srgbClr val="FFFFFF"/>
                </a:highlight>
                <a:latin typeface="Arial"/>
                <a:ea typeface="Arial"/>
                <a:cs typeface="Arial"/>
                <a:sym typeface="Arial"/>
              </a:rPr>
              <a:t>"UTF-8"</a:t>
            </a:r>
            <a:r>
              <a:rPr b="0" i="0" lang="en-GB" sz="800" u="none" cap="none" strike="noStrike">
                <a:solidFill>
                  <a:srgbClr val="274796"/>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title</a:t>
            </a:r>
            <a:r>
              <a:rPr b="0" i="0" lang="en-GB" sz="800" u="none" cap="none" strike="noStrike">
                <a:solidFill>
                  <a:srgbClr val="A65700"/>
                </a:solidFill>
                <a:highlight>
                  <a:srgbClr val="FFFFFF"/>
                </a:highlight>
                <a:latin typeface="Arial"/>
                <a:ea typeface="Arial"/>
                <a:cs typeface="Arial"/>
                <a:sym typeface="Arial"/>
              </a:rPr>
              <a:t>&gt;</a:t>
            </a:r>
            <a:r>
              <a:rPr b="0" i="0" lang="en-GB" sz="800" u="none" cap="none" strike="noStrike">
                <a:solidFill>
                  <a:srgbClr val="000000"/>
                </a:solidFill>
                <a:highlight>
                  <a:srgbClr val="FFFFFF"/>
                </a:highlight>
                <a:latin typeface="Arial"/>
                <a:ea typeface="Arial"/>
                <a:cs typeface="Arial"/>
                <a:sym typeface="Arial"/>
              </a:rPr>
              <a:t>Page Title</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title</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head</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body</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h1</a:t>
            </a:r>
            <a:r>
              <a:rPr b="0" i="0" lang="en-GB" sz="800" u="none" cap="none" strike="noStrike">
                <a:solidFill>
                  <a:srgbClr val="A65700"/>
                </a:solidFill>
                <a:highlight>
                  <a:srgbClr val="FFFFFF"/>
                </a:highlight>
                <a:latin typeface="Arial"/>
                <a:ea typeface="Arial"/>
                <a:cs typeface="Arial"/>
                <a:sym typeface="Arial"/>
              </a:rPr>
              <a:t>&gt;</a:t>
            </a:r>
            <a:r>
              <a:rPr b="0" i="0" lang="en-GB" sz="800" u="none" cap="none" strike="noStrike">
                <a:solidFill>
                  <a:srgbClr val="000000"/>
                </a:solidFill>
                <a:highlight>
                  <a:srgbClr val="FFFFFF"/>
                </a:highlight>
                <a:latin typeface="Arial"/>
                <a:ea typeface="Arial"/>
                <a:cs typeface="Arial"/>
                <a:sym typeface="Arial"/>
              </a:rPr>
              <a:t>This is a Heading</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h1</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fieldset</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legend</a:t>
            </a:r>
            <a:r>
              <a:rPr b="0" i="0" lang="en-GB" sz="800" u="none" cap="none" strike="noStrike">
                <a:solidFill>
                  <a:srgbClr val="A65700"/>
                </a:solidFill>
                <a:highlight>
                  <a:srgbClr val="FFFFFF"/>
                </a:highlight>
                <a:latin typeface="Arial"/>
                <a:ea typeface="Arial"/>
                <a:cs typeface="Arial"/>
                <a:sym typeface="Arial"/>
              </a:rPr>
              <a:t>&gt;</a:t>
            </a:r>
            <a:r>
              <a:rPr b="0" i="0" lang="en-GB" sz="800" u="none" cap="none" strike="noStrike">
                <a:solidFill>
                  <a:srgbClr val="000000"/>
                </a:solidFill>
                <a:highlight>
                  <a:srgbClr val="FFFFFF"/>
                </a:highlight>
                <a:latin typeface="Arial"/>
                <a:ea typeface="Arial"/>
                <a:cs typeface="Arial"/>
                <a:sym typeface="Arial"/>
              </a:rPr>
              <a:t>The Organisation</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legend</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p</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Die neue Organisation orientiert sich an den Dimensionen Markt, Solutions und Operations ...</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p</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pre</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Abraxas Informatik AG</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pre</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q</a:t>
            </a:r>
            <a:r>
              <a:rPr b="0" i="0" lang="en-GB" sz="800" u="none" cap="none" strike="noStrike">
                <a:solidFill>
                  <a:srgbClr val="A65700"/>
                </a:solidFill>
                <a:highlight>
                  <a:srgbClr val="FFFFFF"/>
                </a:highlight>
                <a:latin typeface="Arial"/>
                <a:ea typeface="Arial"/>
                <a:cs typeface="Arial"/>
                <a:sym typeface="Arial"/>
              </a:rPr>
              <a:t>&gt;</a:t>
            </a:r>
            <a:r>
              <a:rPr b="0" i="0" lang="en-GB" sz="800" u="none" cap="none" strike="noStrike">
                <a:solidFill>
                  <a:srgbClr val="000000"/>
                </a:solidFill>
                <a:highlight>
                  <a:srgbClr val="FFFFFF"/>
                </a:highlight>
                <a:latin typeface="Arial"/>
                <a:ea typeface="Arial"/>
                <a:cs typeface="Arial"/>
                <a:sym typeface="Arial"/>
              </a:rPr>
              <a:t> ORGANIGRAMM DER ABRAXAS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q</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fieldset</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img</a:t>
            </a:r>
            <a:r>
              <a:rPr b="0" i="0" lang="en-GB" sz="800" u="none" cap="none" strike="noStrike">
                <a:solidFill>
                  <a:srgbClr val="274796"/>
                </a:solidFill>
                <a:highlight>
                  <a:srgbClr val="FFFFFF"/>
                </a:highlight>
                <a:latin typeface="Arial"/>
                <a:ea typeface="Arial"/>
                <a:cs typeface="Arial"/>
                <a:sym typeface="Arial"/>
              </a:rPr>
              <a:t> </a:t>
            </a:r>
            <a:r>
              <a:rPr b="0" i="0" lang="en-GB" sz="800" u="none" cap="none" strike="noStrike">
                <a:solidFill>
                  <a:srgbClr val="074726"/>
                </a:solidFill>
                <a:highlight>
                  <a:srgbClr val="FFFFFF"/>
                </a:highlight>
                <a:latin typeface="Arial"/>
                <a:ea typeface="Arial"/>
                <a:cs typeface="Arial"/>
                <a:sym typeface="Arial"/>
              </a:rPr>
              <a:t>width</a:t>
            </a:r>
            <a:r>
              <a:rPr b="0" i="0" lang="en-GB" sz="800" u="none" cap="none" strike="noStrike">
                <a:solidFill>
                  <a:srgbClr val="808030"/>
                </a:solidFill>
                <a:highlight>
                  <a:srgbClr val="FFFFFF"/>
                </a:highlight>
                <a:latin typeface="Arial"/>
                <a:ea typeface="Arial"/>
                <a:cs typeface="Arial"/>
                <a:sym typeface="Arial"/>
              </a:rPr>
              <a:t>=</a:t>
            </a:r>
            <a:r>
              <a:rPr b="0" i="0" lang="en-GB" sz="800" u="none" cap="none" strike="noStrike">
                <a:solidFill>
                  <a:srgbClr val="0000E6"/>
                </a:solidFill>
                <a:highlight>
                  <a:srgbClr val="FFFFFF"/>
                </a:highlight>
                <a:latin typeface="Arial"/>
                <a:ea typeface="Arial"/>
                <a:cs typeface="Arial"/>
                <a:sym typeface="Arial"/>
              </a:rPr>
              <a:t>"300"</a:t>
            </a:r>
            <a:r>
              <a:rPr b="0" i="0" lang="en-GB" sz="800" u="none" cap="none" strike="noStrike">
                <a:solidFill>
                  <a:srgbClr val="274796"/>
                </a:solidFill>
                <a:highlight>
                  <a:srgbClr val="FFFFFF"/>
                </a:highlight>
                <a:latin typeface="Arial"/>
                <a:ea typeface="Arial"/>
                <a:cs typeface="Arial"/>
                <a:sym typeface="Arial"/>
              </a:rPr>
              <a:t> </a:t>
            </a:r>
            <a:r>
              <a:rPr b="0" i="0" lang="en-GB" sz="800" u="none" cap="none" strike="noStrike">
                <a:solidFill>
                  <a:srgbClr val="074726"/>
                </a:solidFill>
                <a:highlight>
                  <a:srgbClr val="FFFFFF"/>
                </a:highlight>
                <a:latin typeface="Arial"/>
                <a:ea typeface="Arial"/>
                <a:cs typeface="Arial"/>
                <a:sym typeface="Arial"/>
              </a:rPr>
              <a:t>src</a:t>
            </a:r>
            <a:r>
              <a:rPr b="0" i="0" lang="en-GB" sz="800" u="none" cap="none" strike="noStrike">
                <a:solidFill>
                  <a:srgbClr val="808030"/>
                </a:solidFill>
                <a:highlight>
                  <a:srgbClr val="FFFFFF"/>
                </a:highlight>
                <a:latin typeface="Arial"/>
                <a:ea typeface="Arial"/>
                <a:cs typeface="Arial"/>
                <a:sym typeface="Arial"/>
              </a:rPr>
              <a:t>=</a:t>
            </a:r>
            <a:r>
              <a:rPr b="0" i="0" lang="en-GB" sz="800" u="none" cap="none" strike="noStrike">
                <a:solidFill>
                  <a:srgbClr val="0000E6"/>
                </a:solidFill>
                <a:highlight>
                  <a:srgbClr val="FFFFFF"/>
                </a:highlight>
                <a:latin typeface="Arial"/>
                <a:ea typeface="Arial"/>
                <a:cs typeface="Arial"/>
                <a:sym typeface="Arial"/>
              </a:rPr>
              <a:t>"https://www.abraxas.ch/media/90001/abraxas-organigramm.jpg?anchor=center&amp;mode=crop&amp;width=700&amp;rnd=131670819710000000"</a:t>
            </a:r>
            <a:r>
              <a:rPr b="0" i="0" lang="en-GB" sz="800" u="none" cap="none" strike="noStrike">
                <a:solidFill>
                  <a:srgbClr val="274796"/>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blockquote</a:t>
            </a:r>
            <a:r>
              <a:rPr b="0" i="0" lang="en-GB" sz="800" u="none" cap="none" strike="noStrike">
                <a:solidFill>
                  <a:srgbClr val="A65700"/>
                </a:solidFill>
                <a:highlight>
                  <a:srgbClr val="FFFFFF"/>
                </a:highlight>
                <a:latin typeface="Arial"/>
                <a:ea typeface="Arial"/>
                <a:cs typeface="Arial"/>
                <a:sym typeface="Arial"/>
              </a:rPr>
              <a:t>&gt;</a:t>
            </a:r>
            <a:r>
              <a:rPr b="0" i="0" lang="en-GB" sz="800" u="none" cap="none" strike="noStrike">
                <a:solidFill>
                  <a:srgbClr val="000000"/>
                </a:solidFill>
                <a:highlight>
                  <a:srgbClr val="FFFFFF"/>
                </a:highlight>
                <a:latin typeface="Arial"/>
                <a:ea typeface="Arial"/>
                <a:cs typeface="Arial"/>
                <a:sym typeface="Arial"/>
              </a:rPr>
              <a:t> Erfahrene Fachleute und junge, motivierte Köpfe packen bei uns spannende Projekte gemeinsam an</a:t>
            </a:r>
            <a:r>
              <a:rPr b="0" i="0" lang="en-GB" sz="800" u="none" cap="none" strike="noStrike">
                <a:solidFill>
                  <a:srgbClr val="008C00"/>
                </a:solidFill>
                <a:highlight>
                  <a:srgbClr val="FFFFFF"/>
                </a:highlight>
                <a:latin typeface="Arial"/>
                <a:ea typeface="Arial"/>
                <a:cs typeface="Arial"/>
                <a:sym typeface="Arial"/>
              </a:rPr>
              <a:t>.</a:t>
            </a: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blockquote</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br>
              <a:rPr b="0" i="0" lang="en-GB" sz="800" u="none" cap="none" strike="noStrike">
                <a:solidFill>
                  <a:srgbClr val="000000"/>
                </a:solidFill>
                <a:highlight>
                  <a:srgbClr val="FFFFFF"/>
                </a:highlight>
                <a:latin typeface="Arial"/>
                <a:ea typeface="Arial"/>
                <a:cs typeface="Arial"/>
                <a:sym typeface="Arial"/>
              </a:rPr>
            </a:b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000000"/>
                </a:solidFill>
                <a:highlight>
                  <a:srgbClr val="FFFFFF"/>
                </a:highlight>
                <a:latin typeface="Arial"/>
                <a:ea typeface="Arial"/>
                <a:cs typeface="Arial"/>
                <a:sym typeface="Arial"/>
              </a:rPr>
              <a:t>	</a:t>
            </a: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body</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r>
              <a:rPr b="0" i="0" lang="en-GB" sz="800" u="none" cap="none" strike="noStrike">
                <a:solidFill>
                  <a:srgbClr val="A65700"/>
                </a:solidFill>
                <a:highlight>
                  <a:srgbClr val="FFFFFF"/>
                </a:highlight>
                <a:latin typeface="Arial"/>
                <a:ea typeface="Arial"/>
                <a:cs typeface="Arial"/>
                <a:sym typeface="Arial"/>
              </a:rPr>
              <a:t>&lt;/</a:t>
            </a:r>
            <a:r>
              <a:rPr b="1" i="0" lang="en-GB" sz="800" u="none" cap="none" strike="noStrike">
                <a:solidFill>
                  <a:srgbClr val="800000"/>
                </a:solidFill>
                <a:highlight>
                  <a:srgbClr val="FFFFFF"/>
                </a:highlight>
                <a:latin typeface="Arial"/>
                <a:ea typeface="Arial"/>
                <a:cs typeface="Arial"/>
                <a:sym typeface="Arial"/>
              </a:rPr>
              <a:t>html</a:t>
            </a:r>
            <a:r>
              <a:rPr b="0" i="0" lang="en-GB" sz="800" u="none" cap="none" strike="noStrike">
                <a:solidFill>
                  <a:srgbClr val="A65700"/>
                </a:solidFill>
                <a:highlight>
                  <a:srgbClr val="FFFFFF"/>
                </a:highlight>
                <a:latin typeface="Arial"/>
                <a:ea typeface="Arial"/>
                <a:cs typeface="Arial"/>
                <a:sym typeface="Arial"/>
              </a:rPr>
              <a:t>&gt;</a:t>
            </a:r>
            <a:br>
              <a:rPr b="0" i="0" lang="en-GB" sz="800" u="none" cap="none" strike="noStrike">
                <a:solidFill>
                  <a:srgbClr val="000000"/>
                </a:solidFill>
                <a:highlight>
                  <a:srgbClr val="FFFFFF"/>
                </a:highlight>
                <a:latin typeface="Arial"/>
                <a:ea typeface="Arial"/>
                <a:cs typeface="Arial"/>
                <a:sym typeface="Arial"/>
              </a:rPr>
            </a:br>
            <a:br>
              <a:rPr b="0" i="0" lang="en-GB" sz="800" u="none" cap="none" strike="noStrike">
                <a:solidFill>
                  <a:srgbClr val="000000"/>
                </a:solidFill>
                <a:highlight>
                  <a:srgbClr val="FFFFFF"/>
                </a:highlight>
                <a:latin typeface="Arial"/>
                <a:ea typeface="Arial"/>
                <a:cs typeface="Arial"/>
                <a:sym typeface="Arial"/>
              </a:rPr>
            </a:br>
            <a:br>
              <a:rPr b="0" i="0" lang="en-GB" sz="800" u="none" cap="none" strike="noStrike">
                <a:solidFill>
                  <a:srgbClr val="000000"/>
                </a:solidFill>
                <a:highlight>
                  <a:srgbClr val="FFFFFF"/>
                </a:highlight>
                <a:latin typeface="Arial"/>
                <a:ea typeface="Arial"/>
                <a:cs typeface="Arial"/>
                <a:sym typeface="Arial"/>
              </a:rPr>
            </a:br>
            <a:endParaRPr b="0" i="0" sz="800" u="none" cap="none" strike="noStrike">
              <a:solidFill>
                <a:srgbClr val="000000"/>
              </a:solidFill>
              <a:highlight>
                <a:srgbClr val="FFFFFF"/>
              </a:highlight>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Tags for Communication </a:t>
            </a:r>
            <a:endParaRPr/>
          </a:p>
          <a:p>
            <a:pPr indent="0" lvl="0" marL="0" rtl="0" algn="l">
              <a:lnSpc>
                <a:spcPct val="100000"/>
              </a:lnSpc>
              <a:spcBef>
                <a:spcPts val="0"/>
              </a:spcBef>
              <a:spcAft>
                <a:spcPts val="0"/>
              </a:spcAft>
              <a:buSzPts val="2600"/>
              <a:buNone/>
            </a:pPr>
            <a:r>
              <a:rPr lang="en-GB"/>
              <a:t>with the Server </a:t>
            </a:r>
            <a:endParaRPr/>
          </a:p>
        </p:txBody>
      </p:sp>
      <p:sp>
        <p:nvSpPr>
          <p:cNvPr id="421" name="Google Shape;421;p6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sp>
        <p:nvSpPr>
          <p:cNvPr id="422" name="Google Shape;422;p6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form</a:t>
            </a:r>
            <a:endParaRPr/>
          </a:p>
          <a:p>
            <a:pPr indent="-311150" lvl="0" marL="457200" rtl="0" algn="l">
              <a:lnSpc>
                <a:spcPct val="115000"/>
              </a:lnSpc>
              <a:spcBef>
                <a:spcPts val="0"/>
              </a:spcBef>
              <a:spcAft>
                <a:spcPts val="0"/>
              </a:spcAft>
              <a:buSzPts val="1300"/>
              <a:buChar char="●"/>
            </a:pPr>
            <a:r>
              <a:rPr lang="en-GB"/>
              <a:t>input</a:t>
            </a:r>
            <a:endParaRPr/>
          </a:p>
          <a:p>
            <a:pPr indent="-311150" lvl="0" marL="457200" rtl="0" algn="l">
              <a:lnSpc>
                <a:spcPct val="115000"/>
              </a:lnSpc>
              <a:spcBef>
                <a:spcPts val="0"/>
              </a:spcBef>
              <a:spcAft>
                <a:spcPts val="0"/>
              </a:spcAft>
              <a:buSzPts val="1300"/>
              <a:buChar char="●"/>
            </a:pPr>
            <a:r>
              <a:rPr lang="en-GB"/>
              <a:t>textarea</a:t>
            </a:r>
            <a:endParaRPr/>
          </a:p>
          <a:p>
            <a:pPr indent="-311150" lvl="0" marL="457200" rtl="0" algn="l">
              <a:lnSpc>
                <a:spcPct val="115000"/>
              </a:lnSpc>
              <a:spcBef>
                <a:spcPts val="0"/>
              </a:spcBef>
              <a:spcAft>
                <a:spcPts val="0"/>
              </a:spcAft>
              <a:buSzPts val="1300"/>
              <a:buChar char="●"/>
            </a:pPr>
            <a:r>
              <a:rPr lang="en-GB"/>
              <a:t>select</a:t>
            </a:r>
            <a:endParaRPr/>
          </a:p>
          <a:p>
            <a:pPr indent="-298450" lvl="1" marL="914400" rtl="0" algn="l">
              <a:lnSpc>
                <a:spcPct val="115000"/>
              </a:lnSpc>
              <a:spcBef>
                <a:spcPts val="0"/>
              </a:spcBef>
              <a:spcAft>
                <a:spcPts val="0"/>
              </a:spcAft>
              <a:buSzPts val="1100"/>
              <a:buChar char="○"/>
            </a:pPr>
            <a:r>
              <a:rPr lang="en-GB"/>
              <a:t>option</a:t>
            </a:r>
            <a:endParaRPr/>
          </a:p>
          <a:p>
            <a:pPr indent="-311150" lvl="0" marL="457200" rtl="0" algn="l">
              <a:lnSpc>
                <a:spcPct val="115000"/>
              </a:lnSpc>
              <a:spcBef>
                <a:spcPts val="0"/>
              </a:spcBef>
              <a:spcAft>
                <a:spcPts val="0"/>
              </a:spcAft>
              <a:buSzPts val="1300"/>
              <a:buChar char="●"/>
            </a:pPr>
            <a:r>
              <a:rPr lang="en-GB"/>
              <a:t>button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Tags for Server Forms</a:t>
            </a:r>
            <a:endParaRPr/>
          </a:p>
        </p:txBody>
      </p:sp>
      <p:sp>
        <p:nvSpPr>
          <p:cNvPr id="428" name="Google Shape;428;p67"/>
          <p:cNvSpPr txBox="1"/>
          <p:nvPr>
            <p:ph idx="1" type="body"/>
          </p:nvPr>
        </p:nvSpPr>
        <p:spPr>
          <a:xfrm>
            <a:off x="729325" y="2078875"/>
            <a:ext cx="3124800" cy="22611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SzPts val="900"/>
              <a:buChar char="●"/>
            </a:pPr>
            <a:r>
              <a:rPr lang="en-GB" sz="900"/>
              <a:t>&lt;form&gt;&lt;/form&gt;</a:t>
            </a:r>
            <a:endParaRPr sz="900"/>
          </a:p>
          <a:p>
            <a:pPr indent="-285750" lvl="0" marL="457200" rtl="0" algn="l">
              <a:lnSpc>
                <a:spcPct val="115000"/>
              </a:lnSpc>
              <a:spcBef>
                <a:spcPts val="0"/>
              </a:spcBef>
              <a:spcAft>
                <a:spcPts val="0"/>
              </a:spcAft>
              <a:buSzPts val="900"/>
              <a:buChar char="●"/>
            </a:pPr>
            <a:r>
              <a:rPr lang="en-GB" sz="900"/>
              <a:t>&lt;input type=”text” name=”name” value=”club”/&gt;</a:t>
            </a:r>
            <a:endParaRPr sz="900"/>
          </a:p>
          <a:p>
            <a:pPr indent="-285750" lvl="0" marL="457200" rtl="0" algn="l">
              <a:lnSpc>
                <a:spcPct val="115000"/>
              </a:lnSpc>
              <a:spcBef>
                <a:spcPts val="0"/>
              </a:spcBef>
              <a:spcAft>
                <a:spcPts val="0"/>
              </a:spcAft>
              <a:buSzPts val="900"/>
              <a:buChar char="●"/>
            </a:pPr>
            <a:r>
              <a:rPr lang="en-GB" sz="900"/>
              <a:t>type: text, number, email, file, color,  search, date, checkbox, submit, button, image, password, hidden</a:t>
            </a:r>
            <a:endParaRPr sz="900"/>
          </a:p>
          <a:p>
            <a:pPr indent="-285750" lvl="0" marL="457200" rtl="0" algn="l">
              <a:lnSpc>
                <a:spcPct val="115000"/>
              </a:lnSpc>
              <a:spcBef>
                <a:spcPts val="0"/>
              </a:spcBef>
              <a:spcAft>
                <a:spcPts val="0"/>
              </a:spcAft>
              <a:buSzPts val="900"/>
              <a:buChar char="●"/>
            </a:pPr>
            <a:r>
              <a:rPr lang="en-GB" sz="900"/>
              <a:t>Placeholder, patterns, etc...</a:t>
            </a:r>
            <a:endParaRPr sz="900"/>
          </a:p>
          <a:p>
            <a:pPr indent="-285750" lvl="0" marL="457200" rtl="0" algn="l">
              <a:lnSpc>
                <a:spcPct val="115000"/>
              </a:lnSpc>
              <a:spcBef>
                <a:spcPts val="0"/>
              </a:spcBef>
              <a:spcAft>
                <a:spcPts val="0"/>
              </a:spcAft>
              <a:buSzPts val="900"/>
              <a:buChar char="●"/>
            </a:pPr>
            <a:r>
              <a:rPr lang="en-GB" sz="900"/>
              <a:t>&lt;select&gt;&lt;/select&gt;</a:t>
            </a:r>
            <a:endParaRPr sz="900"/>
          </a:p>
          <a:p>
            <a:pPr indent="-285750" lvl="1" marL="914400" rtl="0" algn="l">
              <a:lnSpc>
                <a:spcPct val="115000"/>
              </a:lnSpc>
              <a:spcBef>
                <a:spcPts val="0"/>
              </a:spcBef>
              <a:spcAft>
                <a:spcPts val="0"/>
              </a:spcAft>
              <a:buSzPts val="900"/>
              <a:buChar char="○"/>
            </a:pPr>
            <a:r>
              <a:rPr lang="en-GB" sz="900"/>
              <a:t>&lt;optgroup&gt;&lt;/optgroup&gt;</a:t>
            </a:r>
            <a:endParaRPr sz="900"/>
          </a:p>
          <a:p>
            <a:pPr indent="-285750" lvl="2" marL="1371600" rtl="0" algn="l">
              <a:lnSpc>
                <a:spcPct val="115000"/>
              </a:lnSpc>
              <a:spcBef>
                <a:spcPts val="0"/>
              </a:spcBef>
              <a:spcAft>
                <a:spcPts val="0"/>
              </a:spcAft>
              <a:buSzPts val="900"/>
              <a:buChar char="■"/>
            </a:pPr>
            <a:r>
              <a:rPr lang="en-GB" sz="900"/>
              <a:t>&lt;option&gt;&lt;/option&gt;</a:t>
            </a:r>
            <a:endParaRPr sz="900"/>
          </a:p>
          <a:p>
            <a:pPr indent="-285750" lvl="0" marL="457200" rtl="0" algn="l">
              <a:lnSpc>
                <a:spcPct val="115000"/>
              </a:lnSpc>
              <a:spcBef>
                <a:spcPts val="0"/>
              </a:spcBef>
              <a:spcAft>
                <a:spcPts val="0"/>
              </a:spcAft>
              <a:buSzPts val="900"/>
              <a:buChar char="●"/>
            </a:pPr>
            <a:r>
              <a:rPr lang="en-GB" sz="900"/>
              <a:t>&lt;textarea&gt;&lt;/textarea&gt;</a:t>
            </a:r>
            <a:endParaRPr sz="900"/>
          </a:p>
          <a:p>
            <a:pPr indent="-285750" lvl="0" marL="457200" rtl="0" algn="l">
              <a:lnSpc>
                <a:spcPct val="115000"/>
              </a:lnSpc>
              <a:spcBef>
                <a:spcPts val="0"/>
              </a:spcBef>
              <a:spcAft>
                <a:spcPts val="0"/>
              </a:spcAft>
              <a:buSzPts val="900"/>
              <a:buChar char="●"/>
            </a:pPr>
            <a:r>
              <a:rPr lang="en-GB" sz="900"/>
              <a:t>&lt;button&gt;&gt;/button&gt;</a:t>
            </a:r>
            <a:endParaRPr sz="900"/>
          </a:p>
        </p:txBody>
      </p:sp>
      <p:pic>
        <p:nvPicPr>
          <p:cNvPr id="429" name="Google Shape;429;p67"/>
          <p:cNvPicPr preferRelativeResize="0"/>
          <p:nvPr/>
        </p:nvPicPr>
        <p:blipFill rotWithShape="1">
          <a:blip r:embed="rId3">
            <a:alphaModFix/>
          </a:blip>
          <a:srcRect b="0" l="0" r="0" t="0"/>
          <a:stretch/>
        </p:blipFill>
        <p:spPr>
          <a:xfrm>
            <a:off x="5687475" y="617900"/>
            <a:ext cx="2929900" cy="4276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An HTML Form</a:t>
            </a:r>
            <a:endParaRPr/>
          </a:p>
        </p:txBody>
      </p:sp>
      <p:pic>
        <p:nvPicPr>
          <p:cNvPr descr="beispielGemischtHTMLAttribute.png" id="435" name="Google Shape;435;p68"/>
          <p:cNvPicPr preferRelativeResize="0"/>
          <p:nvPr/>
        </p:nvPicPr>
        <p:blipFill rotWithShape="1">
          <a:blip r:embed="rId3">
            <a:alphaModFix/>
          </a:blip>
          <a:srcRect b="0" l="0" r="0" t="0"/>
          <a:stretch/>
        </p:blipFill>
        <p:spPr>
          <a:xfrm>
            <a:off x="1995100" y="54550"/>
            <a:ext cx="4635351" cy="41610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9"/>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rPr lang="en-GB" sz="1200"/>
              <a:t>Create a form for buying a car. Include following criterias:</a:t>
            </a:r>
            <a:endParaRPr sz="1200"/>
          </a:p>
          <a:p>
            <a:pPr indent="-304800" lvl="0" marL="457200" rtl="0" algn="l">
              <a:lnSpc>
                <a:spcPct val="100000"/>
              </a:lnSpc>
              <a:spcBef>
                <a:spcPts val="0"/>
              </a:spcBef>
              <a:spcAft>
                <a:spcPts val="0"/>
              </a:spcAft>
              <a:buSzPts val="1200"/>
              <a:buChar char="-"/>
            </a:pPr>
            <a:r>
              <a:rPr lang="en-GB" sz="1200"/>
              <a:t>First/Last Name</a:t>
            </a:r>
            <a:endParaRPr sz="1200"/>
          </a:p>
          <a:p>
            <a:pPr indent="-304800" lvl="0" marL="457200" rtl="0" algn="l">
              <a:lnSpc>
                <a:spcPct val="100000"/>
              </a:lnSpc>
              <a:spcBef>
                <a:spcPts val="0"/>
              </a:spcBef>
              <a:spcAft>
                <a:spcPts val="0"/>
              </a:spcAft>
              <a:buSzPts val="1200"/>
              <a:buChar char="-"/>
            </a:pPr>
            <a:r>
              <a:rPr lang="en-GB" sz="1200"/>
              <a:t>Email</a:t>
            </a:r>
            <a:endParaRPr sz="1200"/>
          </a:p>
          <a:p>
            <a:pPr indent="-304800" lvl="0" marL="457200" rtl="0" algn="l">
              <a:lnSpc>
                <a:spcPct val="100000"/>
              </a:lnSpc>
              <a:spcBef>
                <a:spcPts val="0"/>
              </a:spcBef>
              <a:spcAft>
                <a:spcPts val="0"/>
              </a:spcAft>
              <a:buSzPts val="1200"/>
              <a:buChar char="-"/>
            </a:pPr>
            <a:r>
              <a:rPr lang="en-GB" sz="1200"/>
              <a:t>Tel</a:t>
            </a:r>
            <a:endParaRPr sz="1200"/>
          </a:p>
          <a:p>
            <a:pPr indent="-304800" lvl="0" marL="457200" rtl="0" algn="l">
              <a:lnSpc>
                <a:spcPct val="100000"/>
              </a:lnSpc>
              <a:spcBef>
                <a:spcPts val="0"/>
              </a:spcBef>
              <a:spcAft>
                <a:spcPts val="0"/>
              </a:spcAft>
              <a:buSzPts val="1200"/>
              <a:buChar char="-"/>
            </a:pPr>
            <a:r>
              <a:rPr lang="en-GB" sz="1200"/>
              <a:t>Birthdate</a:t>
            </a:r>
            <a:endParaRPr sz="1200"/>
          </a:p>
          <a:p>
            <a:pPr indent="-304800" lvl="0" marL="457200" rtl="0" algn="l">
              <a:lnSpc>
                <a:spcPct val="100000"/>
              </a:lnSpc>
              <a:spcBef>
                <a:spcPts val="0"/>
              </a:spcBef>
              <a:spcAft>
                <a:spcPts val="0"/>
              </a:spcAft>
              <a:buSzPts val="1200"/>
              <a:buChar char="-"/>
            </a:pPr>
            <a:r>
              <a:rPr lang="en-GB" sz="1200"/>
              <a:t>Min/Max Budget</a:t>
            </a:r>
            <a:endParaRPr sz="1200"/>
          </a:p>
          <a:p>
            <a:pPr indent="-304800" lvl="0" marL="457200" rtl="0" algn="l">
              <a:lnSpc>
                <a:spcPct val="100000"/>
              </a:lnSpc>
              <a:spcBef>
                <a:spcPts val="0"/>
              </a:spcBef>
              <a:spcAft>
                <a:spcPts val="0"/>
              </a:spcAft>
              <a:buSzPts val="1200"/>
              <a:buChar char="-"/>
            </a:pPr>
            <a:r>
              <a:rPr lang="en-GB" sz="1200"/>
              <a:t>Color of the favorite car</a:t>
            </a:r>
            <a:endParaRPr sz="1200"/>
          </a:p>
          <a:p>
            <a:pPr indent="-304800" lvl="0" marL="457200" rtl="0" algn="l">
              <a:lnSpc>
                <a:spcPct val="100000"/>
              </a:lnSpc>
              <a:spcBef>
                <a:spcPts val="0"/>
              </a:spcBef>
              <a:spcAft>
                <a:spcPts val="0"/>
              </a:spcAft>
              <a:buSzPts val="1200"/>
              <a:buChar char="-"/>
            </a:pPr>
            <a:r>
              <a:rPr lang="en-GB" sz="1200"/>
              <a:t>Grouped marks and models</a:t>
            </a:r>
            <a:endParaRPr sz="1200"/>
          </a:p>
          <a:p>
            <a:pPr indent="0" lvl="0" marL="0" rtl="0" algn="l">
              <a:lnSpc>
                <a:spcPct val="100000"/>
              </a:lnSpc>
              <a:spcBef>
                <a:spcPts val="0"/>
              </a:spcBef>
              <a:spcAft>
                <a:spcPts val="0"/>
              </a:spcAft>
              <a:buSzPts val="3600"/>
              <a:buNone/>
            </a:pPr>
            <a:r>
              <a:t/>
            </a:r>
            <a:endParaRPr sz="1200"/>
          </a:p>
          <a:p>
            <a:pPr indent="0" lvl="0" marL="0" rtl="0" algn="l">
              <a:lnSpc>
                <a:spcPct val="100000"/>
              </a:lnSpc>
              <a:spcBef>
                <a:spcPts val="0"/>
              </a:spcBef>
              <a:spcAft>
                <a:spcPts val="0"/>
              </a:spcAft>
              <a:buSzPts val="3600"/>
              <a:buNone/>
            </a:pPr>
            <a:r>
              <a:rPr lang="en-GB" sz="1200"/>
              <a:t>Please use the following attributes, whereas possible:</a:t>
            </a:r>
            <a:endParaRPr sz="1200"/>
          </a:p>
          <a:p>
            <a:pPr indent="-304800" lvl="0" marL="457200" rtl="0" algn="l">
              <a:lnSpc>
                <a:spcPct val="100000"/>
              </a:lnSpc>
              <a:spcBef>
                <a:spcPts val="0"/>
              </a:spcBef>
              <a:spcAft>
                <a:spcPts val="0"/>
              </a:spcAft>
              <a:buSzPts val="1200"/>
              <a:buChar char="●"/>
            </a:pPr>
            <a:r>
              <a:rPr lang="en-GB" sz="1200"/>
              <a:t>Placeholder</a:t>
            </a:r>
            <a:endParaRPr sz="1200"/>
          </a:p>
          <a:p>
            <a:pPr indent="-304800" lvl="0" marL="457200" rtl="0" algn="l">
              <a:lnSpc>
                <a:spcPct val="100000"/>
              </a:lnSpc>
              <a:spcBef>
                <a:spcPts val="0"/>
              </a:spcBef>
              <a:spcAft>
                <a:spcPts val="0"/>
              </a:spcAft>
              <a:buSzPts val="1200"/>
              <a:buChar char="●"/>
            </a:pPr>
            <a:r>
              <a:rPr lang="en-GB" sz="1200"/>
              <a:t>Patterns </a:t>
            </a:r>
            <a:endParaRPr sz="1200"/>
          </a:p>
          <a:p>
            <a:pPr indent="-304800" lvl="0" marL="457200" rtl="0" algn="l">
              <a:lnSpc>
                <a:spcPct val="100000"/>
              </a:lnSpc>
              <a:spcBef>
                <a:spcPts val="0"/>
              </a:spcBef>
              <a:spcAft>
                <a:spcPts val="0"/>
              </a:spcAft>
              <a:buSzPts val="1200"/>
              <a:buChar char="●"/>
            </a:pPr>
            <a:r>
              <a:rPr lang="en-GB" sz="1200"/>
              <a:t>Autofocus</a:t>
            </a:r>
            <a:endParaRPr sz="1200"/>
          </a:p>
        </p:txBody>
      </p:sp>
      <p:sp>
        <p:nvSpPr>
          <p:cNvPr id="441" name="Google Shape;441;p69">
            <a:hlinkClick r:id="rId3"/>
          </p:cNvPr>
          <p:cNvSpPr/>
          <p:nvPr/>
        </p:nvSpPr>
        <p:spPr>
          <a:xfrm>
            <a:off x="0" y="5016500"/>
            <a:ext cx="3714900" cy="126900"/>
          </a:xfrm>
          <a:prstGeom prst="rect">
            <a:avLst/>
          </a:prstGeom>
          <a:solidFill>
            <a:srgbClr val="9C4E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2F2F2"/>
                </a:solidFill>
                <a:latin typeface="Arial"/>
                <a:ea typeface="Arial"/>
                <a:cs typeface="Arial"/>
                <a:sym typeface="Arial"/>
              </a:rPr>
              <a:t>13</a:t>
            </a:r>
            <a:endParaRPr b="0" i="0" sz="1000" u="none" cap="none" strike="noStrike">
              <a:solidFill>
                <a:srgbClr val="F2F2F2"/>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r>
              <a:rPr lang="en-GB"/>
              <a:t>Solution</a:t>
            </a:r>
            <a:endParaRPr/>
          </a:p>
        </p:txBody>
      </p:sp>
      <p:sp>
        <p:nvSpPr>
          <p:cNvPr id="447" name="Google Shape;447;p70"/>
          <p:cNvSpPr txBox="1"/>
          <p:nvPr/>
        </p:nvSpPr>
        <p:spPr>
          <a:xfrm>
            <a:off x="0" y="0"/>
            <a:ext cx="8929800" cy="510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EFEFEF"/>
                </a:highlight>
                <a:latin typeface="Courier New"/>
                <a:ea typeface="Courier New"/>
                <a:cs typeface="Courier New"/>
                <a:sym typeface="Courier New"/>
              </a:rPr>
              <a:t>&lt;!DOCTYPE </a:t>
            </a:r>
            <a:r>
              <a:rPr b="1" i="0" lang="en-GB" sz="600" u="none" cap="none" strike="noStrike">
                <a:solidFill>
                  <a:srgbClr val="0000FF"/>
                </a:solidFill>
                <a:highlight>
                  <a:srgbClr val="EFEFEF"/>
                </a:highlight>
                <a:latin typeface="Courier New"/>
                <a:ea typeface="Courier New"/>
                <a:cs typeface="Courier New"/>
                <a:sym typeface="Courier New"/>
              </a:rPr>
              <a:t>html</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html </a:t>
            </a:r>
            <a:r>
              <a:rPr b="1" i="0" lang="en-GB" sz="600" u="none" cap="none" strike="noStrike">
                <a:solidFill>
                  <a:srgbClr val="0000FF"/>
                </a:solidFill>
                <a:highlight>
                  <a:srgbClr val="EFEFEF"/>
                </a:highlight>
                <a:latin typeface="Courier New"/>
                <a:ea typeface="Courier New"/>
                <a:cs typeface="Courier New"/>
                <a:sym typeface="Courier New"/>
              </a:rPr>
              <a:t>lang=</a:t>
            </a:r>
            <a:r>
              <a:rPr b="1" i="0" lang="en-GB" sz="600" u="none" cap="none" strike="noStrike">
                <a:solidFill>
                  <a:srgbClr val="008000"/>
                </a:solidFill>
                <a:highlight>
                  <a:srgbClr val="EFEFEF"/>
                </a:highlight>
                <a:latin typeface="Courier New"/>
                <a:ea typeface="Courier New"/>
                <a:cs typeface="Courier New"/>
                <a:sym typeface="Courier New"/>
              </a:rPr>
              <a:t>"de-CH"</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head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meta </a:t>
            </a:r>
            <a:r>
              <a:rPr b="1" i="0" lang="en-GB" sz="600" u="none" cap="none" strike="noStrike">
                <a:solidFill>
                  <a:srgbClr val="0000FF"/>
                </a:solidFill>
                <a:highlight>
                  <a:srgbClr val="EFEFEF"/>
                </a:highlight>
                <a:latin typeface="Courier New"/>
                <a:ea typeface="Courier New"/>
                <a:cs typeface="Courier New"/>
                <a:sym typeface="Courier New"/>
              </a:rPr>
              <a:t>charset=</a:t>
            </a:r>
            <a:r>
              <a:rPr b="1" i="0" lang="en-GB" sz="600" u="none" cap="none" strike="noStrike">
                <a:solidFill>
                  <a:srgbClr val="008000"/>
                </a:solidFill>
                <a:highlight>
                  <a:srgbClr val="EFEFEF"/>
                </a:highlight>
                <a:latin typeface="Courier New"/>
                <a:ea typeface="Courier New"/>
                <a:cs typeface="Courier New"/>
                <a:sym typeface="Courier New"/>
              </a:rPr>
              <a:t>"UTF-8" </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title</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Form</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title</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head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body</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h1</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A Form</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h1</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h2</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To buy a car</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h2</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form </a:t>
            </a:r>
            <a:r>
              <a:rPr b="1" i="0" lang="en-GB" sz="600" u="none" cap="none" strike="noStrike">
                <a:solidFill>
                  <a:srgbClr val="0000FF"/>
                </a:solidFill>
                <a:highlight>
                  <a:srgbClr val="EFEFEF"/>
                </a:highlight>
                <a:latin typeface="Courier New"/>
                <a:ea typeface="Courier New"/>
                <a:cs typeface="Courier New"/>
                <a:sym typeface="Courier New"/>
              </a:rPr>
              <a:t>action=</a:t>
            </a:r>
            <a:r>
              <a:rPr b="1" i="0" lang="en-GB" sz="600" u="none" cap="none" strike="noStrike">
                <a:solidFill>
                  <a:srgbClr val="008000"/>
                </a:solidFill>
                <a:highlight>
                  <a:srgbClr val="EFEFEF"/>
                </a:highlight>
                <a:latin typeface="Courier New"/>
                <a:ea typeface="Courier New"/>
                <a:cs typeface="Courier New"/>
                <a:sym typeface="Courier New"/>
              </a:rPr>
              <a:t>"/buy.action" </a:t>
            </a:r>
            <a:r>
              <a:rPr b="1" i="0" lang="en-GB" sz="600" u="none" cap="none" strike="noStrike">
                <a:solidFill>
                  <a:srgbClr val="0000FF"/>
                </a:solidFill>
                <a:highlight>
                  <a:srgbClr val="EFEFEF"/>
                </a:highlight>
                <a:latin typeface="Courier New"/>
                <a:ea typeface="Courier New"/>
                <a:cs typeface="Courier New"/>
                <a:sym typeface="Courier New"/>
              </a:rPr>
              <a:t>method=</a:t>
            </a:r>
            <a:r>
              <a:rPr b="1" i="0" lang="en-GB" sz="600" u="none" cap="none" strike="noStrike">
                <a:solidFill>
                  <a:srgbClr val="008000"/>
                </a:solidFill>
                <a:highlight>
                  <a:srgbClr val="EFEFEF"/>
                </a:highlight>
                <a:latin typeface="Courier New"/>
                <a:ea typeface="Courier New"/>
                <a:cs typeface="Courier New"/>
                <a:sym typeface="Courier New"/>
              </a:rPr>
              <a:t>"POST"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p</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Please give yout information</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p</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fieldset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Person</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input </a:t>
            </a:r>
            <a:r>
              <a:rPr b="1" i="0" lang="en-GB" sz="600" u="none" cap="none" strike="noStrike">
                <a:solidFill>
                  <a:srgbClr val="0000FF"/>
                </a:solidFill>
                <a:highlight>
                  <a:srgbClr val="EFEFEF"/>
                </a:highlight>
                <a:latin typeface="Courier New"/>
                <a:ea typeface="Courier New"/>
                <a:cs typeface="Courier New"/>
                <a:sym typeface="Courier New"/>
              </a:rPr>
              <a:t>type=</a:t>
            </a:r>
            <a:r>
              <a:rPr b="1" i="0" lang="en-GB" sz="600" u="none" cap="none" strike="noStrike">
                <a:solidFill>
                  <a:srgbClr val="008000"/>
                </a:solidFill>
                <a:highlight>
                  <a:srgbClr val="EFEFEF"/>
                </a:highlight>
                <a:latin typeface="Courier New"/>
                <a:ea typeface="Courier New"/>
                <a:cs typeface="Courier New"/>
                <a:sym typeface="Courier New"/>
              </a:rPr>
              <a:t>"text" </a:t>
            </a:r>
            <a:r>
              <a:rPr b="1" i="0" lang="en-GB" sz="600" u="none" cap="none" strike="noStrike">
                <a:solidFill>
                  <a:srgbClr val="0000FF"/>
                </a:solidFill>
                <a:highlight>
                  <a:srgbClr val="EFEFEF"/>
                </a:highlight>
                <a:latin typeface="Courier New"/>
                <a:ea typeface="Courier New"/>
                <a:cs typeface="Courier New"/>
                <a:sym typeface="Courier New"/>
              </a:rPr>
              <a:t>autofocus required autocomplete=</a:t>
            </a:r>
            <a:r>
              <a:rPr b="1" i="0" lang="en-GB" sz="600" u="none" cap="none" strike="noStrike">
                <a:solidFill>
                  <a:srgbClr val="008000"/>
                </a:solidFill>
                <a:highlight>
                  <a:srgbClr val="EFEFEF"/>
                </a:highlight>
                <a:latin typeface="Courier New"/>
                <a:ea typeface="Courier New"/>
                <a:cs typeface="Courier New"/>
                <a:sym typeface="Courier New"/>
              </a:rPr>
              <a:t>"off" </a:t>
            </a:r>
            <a:r>
              <a:rPr b="1" i="0" lang="en-GB" sz="600" u="none" cap="none" strike="noStrike">
                <a:solidFill>
                  <a:srgbClr val="0000FF"/>
                </a:solidFill>
                <a:highlight>
                  <a:srgbClr val="EFEFEF"/>
                </a:highlight>
                <a:latin typeface="Courier New"/>
                <a:ea typeface="Courier New"/>
                <a:cs typeface="Courier New"/>
                <a:sym typeface="Courier New"/>
              </a:rPr>
              <a:t>name=</a:t>
            </a:r>
            <a:r>
              <a:rPr b="1" i="0" lang="en-GB" sz="600" u="none" cap="none" strike="noStrike">
                <a:solidFill>
                  <a:srgbClr val="008000"/>
                </a:solidFill>
                <a:highlight>
                  <a:srgbClr val="EFEFEF"/>
                </a:highlight>
                <a:latin typeface="Courier New"/>
                <a:ea typeface="Courier New"/>
                <a:cs typeface="Courier New"/>
                <a:sym typeface="Courier New"/>
              </a:rPr>
              <a:t>"firstname" </a:t>
            </a:r>
            <a:r>
              <a:rPr b="1" i="0" lang="en-GB" sz="600" u="none" cap="none" strike="noStrike">
                <a:solidFill>
                  <a:srgbClr val="0000FF"/>
                </a:solidFill>
                <a:highlight>
                  <a:srgbClr val="EFEFEF"/>
                </a:highlight>
                <a:latin typeface="Courier New"/>
                <a:ea typeface="Courier New"/>
                <a:cs typeface="Courier New"/>
                <a:sym typeface="Courier New"/>
              </a:rPr>
              <a:t>placeholder=</a:t>
            </a:r>
            <a:r>
              <a:rPr b="1" i="0" lang="en-GB" sz="600" u="none" cap="none" strike="noStrike">
                <a:solidFill>
                  <a:srgbClr val="008000"/>
                </a:solidFill>
                <a:highlight>
                  <a:srgbClr val="EFEFEF"/>
                </a:highlight>
                <a:latin typeface="Courier New"/>
                <a:ea typeface="Courier New"/>
                <a:cs typeface="Courier New"/>
                <a:sym typeface="Courier New"/>
              </a:rPr>
              <a:t>"your firstname"</a:t>
            </a:r>
            <a:r>
              <a:rPr b="0" i="0" lang="en-GB" sz="600" u="none" cap="none" strike="noStrike">
                <a:solidFill>
                  <a:srgbClr val="000000"/>
                </a:solidFill>
                <a:highlight>
                  <a:srgbClr val="EFEFEF"/>
                </a:highlight>
                <a:latin typeface="Courier New"/>
                <a:ea typeface="Courier New"/>
                <a:cs typeface="Courier New"/>
                <a:sym typeface="Courier New"/>
              </a:rPr>
              <a:t>/&gt;&lt;</a:t>
            </a:r>
            <a:r>
              <a:rPr b="1" i="0" lang="en-GB" sz="600" u="none" cap="none" strike="noStrike">
                <a:solidFill>
                  <a:srgbClr val="000080"/>
                </a:solidFill>
                <a:highlight>
                  <a:srgbClr val="EFEFEF"/>
                </a:highlight>
                <a:latin typeface="Courier New"/>
                <a:ea typeface="Courier New"/>
                <a:cs typeface="Courier New"/>
                <a:sym typeface="Courier New"/>
              </a:rPr>
              <a:t>br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input </a:t>
            </a:r>
            <a:r>
              <a:rPr b="1" i="0" lang="en-GB" sz="600" u="none" cap="none" strike="noStrike">
                <a:solidFill>
                  <a:srgbClr val="0000FF"/>
                </a:solidFill>
                <a:highlight>
                  <a:srgbClr val="EFEFEF"/>
                </a:highlight>
                <a:latin typeface="Courier New"/>
                <a:ea typeface="Courier New"/>
                <a:cs typeface="Courier New"/>
                <a:sym typeface="Courier New"/>
              </a:rPr>
              <a:t>type=</a:t>
            </a:r>
            <a:r>
              <a:rPr b="1" i="0" lang="en-GB" sz="600" u="none" cap="none" strike="noStrike">
                <a:solidFill>
                  <a:srgbClr val="008000"/>
                </a:solidFill>
                <a:highlight>
                  <a:srgbClr val="EFEFEF"/>
                </a:highlight>
                <a:latin typeface="Courier New"/>
                <a:ea typeface="Courier New"/>
                <a:cs typeface="Courier New"/>
                <a:sym typeface="Courier New"/>
              </a:rPr>
              <a:t>"text" </a:t>
            </a:r>
            <a:r>
              <a:rPr b="1" i="0" lang="en-GB" sz="600" u="none" cap="none" strike="noStrike">
                <a:solidFill>
                  <a:srgbClr val="0000FF"/>
                </a:solidFill>
                <a:highlight>
                  <a:srgbClr val="EFEFEF"/>
                </a:highlight>
                <a:latin typeface="Courier New"/>
                <a:ea typeface="Courier New"/>
                <a:cs typeface="Courier New"/>
                <a:sym typeface="Courier New"/>
              </a:rPr>
              <a:t>required autocomplete=</a:t>
            </a:r>
            <a:r>
              <a:rPr b="1" i="0" lang="en-GB" sz="600" u="none" cap="none" strike="noStrike">
                <a:solidFill>
                  <a:srgbClr val="008000"/>
                </a:solidFill>
                <a:highlight>
                  <a:srgbClr val="EFEFEF"/>
                </a:highlight>
                <a:latin typeface="Courier New"/>
                <a:ea typeface="Courier New"/>
                <a:cs typeface="Courier New"/>
                <a:sym typeface="Courier New"/>
              </a:rPr>
              <a:t>"off" </a:t>
            </a:r>
            <a:r>
              <a:rPr b="1" i="0" lang="en-GB" sz="600" u="none" cap="none" strike="noStrike">
                <a:solidFill>
                  <a:srgbClr val="0000FF"/>
                </a:solidFill>
                <a:highlight>
                  <a:srgbClr val="EFEFEF"/>
                </a:highlight>
                <a:latin typeface="Courier New"/>
                <a:ea typeface="Courier New"/>
                <a:cs typeface="Courier New"/>
                <a:sym typeface="Courier New"/>
              </a:rPr>
              <a:t>name=</a:t>
            </a:r>
            <a:r>
              <a:rPr b="1" i="0" lang="en-GB" sz="600" u="none" cap="none" strike="noStrike">
                <a:solidFill>
                  <a:srgbClr val="008000"/>
                </a:solidFill>
                <a:highlight>
                  <a:srgbClr val="EFEFEF"/>
                </a:highlight>
                <a:latin typeface="Courier New"/>
                <a:ea typeface="Courier New"/>
                <a:cs typeface="Courier New"/>
                <a:sym typeface="Courier New"/>
              </a:rPr>
              <a:t>"lastname" </a:t>
            </a:r>
            <a:r>
              <a:rPr b="1" i="0" lang="en-GB" sz="600" u="none" cap="none" strike="noStrike">
                <a:solidFill>
                  <a:srgbClr val="0000FF"/>
                </a:solidFill>
                <a:highlight>
                  <a:srgbClr val="EFEFEF"/>
                </a:highlight>
                <a:latin typeface="Courier New"/>
                <a:ea typeface="Courier New"/>
                <a:cs typeface="Courier New"/>
                <a:sym typeface="Courier New"/>
              </a:rPr>
              <a:t>placeholder=</a:t>
            </a:r>
            <a:r>
              <a:rPr b="1" i="0" lang="en-GB" sz="600" u="none" cap="none" strike="noStrike">
                <a:solidFill>
                  <a:srgbClr val="008000"/>
                </a:solidFill>
                <a:highlight>
                  <a:srgbClr val="EFEFEF"/>
                </a:highlight>
                <a:latin typeface="Courier New"/>
                <a:ea typeface="Courier New"/>
                <a:cs typeface="Courier New"/>
                <a:sym typeface="Courier New"/>
              </a:rPr>
              <a:t>"your lastname"</a:t>
            </a:r>
            <a:r>
              <a:rPr b="0" i="0" lang="en-GB" sz="600" u="none" cap="none" strike="noStrike">
                <a:solidFill>
                  <a:srgbClr val="000000"/>
                </a:solidFill>
                <a:highlight>
                  <a:srgbClr val="EFEFEF"/>
                </a:highlight>
                <a:latin typeface="Courier New"/>
                <a:ea typeface="Courier New"/>
                <a:cs typeface="Courier New"/>
                <a:sym typeface="Courier New"/>
              </a:rPr>
              <a:t>/&gt;&lt;</a:t>
            </a:r>
            <a:r>
              <a:rPr b="1" i="0" lang="en-GB" sz="600" u="none" cap="none" strike="noStrike">
                <a:solidFill>
                  <a:srgbClr val="000080"/>
                </a:solidFill>
                <a:highlight>
                  <a:srgbClr val="EFEFEF"/>
                </a:highlight>
                <a:latin typeface="Courier New"/>
                <a:ea typeface="Courier New"/>
                <a:cs typeface="Courier New"/>
                <a:sym typeface="Courier New"/>
              </a:rPr>
              <a:t>br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input </a:t>
            </a:r>
            <a:r>
              <a:rPr b="1" i="0" lang="en-GB" sz="600" u="none" cap="none" strike="noStrike">
                <a:solidFill>
                  <a:srgbClr val="0000FF"/>
                </a:solidFill>
                <a:highlight>
                  <a:srgbClr val="EFEFEF"/>
                </a:highlight>
                <a:latin typeface="Courier New"/>
                <a:ea typeface="Courier New"/>
                <a:cs typeface="Courier New"/>
                <a:sym typeface="Courier New"/>
              </a:rPr>
              <a:t>type=</a:t>
            </a:r>
            <a:r>
              <a:rPr b="1" i="0" lang="en-GB" sz="600" u="none" cap="none" strike="noStrike">
                <a:solidFill>
                  <a:srgbClr val="008000"/>
                </a:solidFill>
                <a:highlight>
                  <a:srgbClr val="EFEFEF"/>
                </a:highlight>
                <a:latin typeface="Courier New"/>
                <a:ea typeface="Courier New"/>
                <a:cs typeface="Courier New"/>
                <a:sym typeface="Courier New"/>
              </a:rPr>
              <a:t>"date" </a:t>
            </a:r>
            <a:r>
              <a:rPr b="1" i="0" lang="en-GB" sz="600" u="none" cap="none" strike="noStrike">
                <a:solidFill>
                  <a:srgbClr val="0000FF"/>
                </a:solidFill>
                <a:highlight>
                  <a:srgbClr val="EFEFEF"/>
                </a:highlight>
                <a:latin typeface="Courier New"/>
                <a:ea typeface="Courier New"/>
                <a:cs typeface="Courier New"/>
                <a:sym typeface="Courier New"/>
              </a:rPr>
              <a:t>required name=</a:t>
            </a:r>
            <a:r>
              <a:rPr b="1" i="0" lang="en-GB" sz="600" u="none" cap="none" strike="noStrike">
                <a:solidFill>
                  <a:srgbClr val="008000"/>
                </a:solidFill>
                <a:highlight>
                  <a:srgbClr val="EFEFEF"/>
                </a:highlight>
                <a:latin typeface="Courier New"/>
                <a:ea typeface="Courier New"/>
                <a:cs typeface="Courier New"/>
                <a:sym typeface="Courier New"/>
              </a:rPr>
              <a:t>"birthdate" </a:t>
            </a:r>
            <a:r>
              <a:rPr b="0" i="0" lang="en-GB" sz="600" u="none" cap="none" strike="noStrike">
                <a:solidFill>
                  <a:srgbClr val="000000"/>
                </a:solidFill>
                <a:highlight>
                  <a:srgbClr val="EFEFEF"/>
                </a:highlight>
                <a:latin typeface="Courier New"/>
                <a:ea typeface="Courier New"/>
                <a:cs typeface="Courier New"/>
                <a:sym typeface="Courier New"/>
              </a:rPr>
              <a:t>/&gt;&lt;</a:t>
            </a:r>
            <a:r>
              <a:rPr b="1" i="0" lang="en-GB" sz="600" u="none" cap="none" strike="noStrike">
                <a:solidFill>
                  <a:srgbClr val="000080"/>
                </a:solidFill>
                <a:highlight>
                  <a:srgbClr val="EFEFEF"/>
                </a:highlight>
                <a:latin typeface="Courier New"/>
                <a:ea typeface="Courier New"/>
                <a:cs typeface="Courier New"/>
                <a:sym typeface="Courier New"/>
              </a:rPr>
              <a:t>br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fieldset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fieldset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Contact</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input </a:t>
            </a:r>
            <a:r>
              <a:rPr b="1" i="0" lang="en-GB" sz="600" u="none" cap="none" strike="noStrike">
                <a:solidFill>
                  <a:srgbClr val="0000FF"/>
                </a:solidFill>
                <a:highlight>
                  <a:srgbClr val="EFEFEF"/>
                </a:highlight>
                <a:latin typeface="Courier New"/>
                <a:ea typeface="Courier New"/>
                <a:cs typeface="Courier New"/>
                <a:sym typeface="Courier New"/>
              </a:rPr>
              <a:t>type=</a:t>
            </a:r>
            <a:r>
              <a:rPr b="1" i="0" lang="en-GB" sz="600" u="none" cap="none" strike="noStrike">
                <a:solidFill>
                  <a:srgbClr val="008000"/>
                </a:solidFill>
                <a:highlight>
                  <a:srgbClr val="EFEFEF"/>
                </a:highlight>
                <a:latin typeface="Courier New"/>
                <a:ea typeface="Courier New"/>
                <a:cs typeface="Courier New"/>
                <a:sym typeface="Courier New"/>
              </a:rPr>
              <a:t>"email" </a:t>
            </a:r>
            <a:r>
              <a:rPr b="1" i="0" lang="en-GB" sz="600" u="none" cap="none" strike="noStrike">
                <a:solidFill>
                  <a:srgbClr val="0000FF"/>
                </a:solidFill>
                <a:highlight>
                  <a:srgbClr val="EFEFEF"/>
                </a:highlight>
                <a:latin typeface="Courier New"/>
                <a:ea typeface="Courier New"/>
                <a:cs typeface="Courier New"/>
                <a:sym typeface="Courier New"/>
              </a:rPr>
              <a:t>required name=</a:t>
            </a:r>
            <a:r>
              <a:rPr b="1" i="0" lang="en-GB" sz="600" u="none" cap="none" strike="noStrike">
                <a:solidFill>
                  <a:srgbClr val="008000"/>
                </a:solidFill>
                <a:highlight>
                  <a:srgbClr val="EFEFEF"/>
                </a:highlight>
                <a:latin typeface="Courier New"/>
                <a:ea typeface="Courier New"/>
                <a:cs typeface="Courier New"/>
                <a:sym typeface="Courier New"/>
              </a:rPr>
              <a:t>"email" </a:t>
            </a:r>
            <a:r>
              <a:rPr b="0" i="0" lang="en-GB" sz="600" u="none" cap="none" strike="noStrike">
                <a:solidFill>
                  <a:srgbClr val="000000"/>
                </a:solidFill>
                <a:highlight>
                  <a:srgbClr val="EFEFEF"/>
                </a:highlight>
                <a:latin typeface="Courier New"/>
                <a:ea typeface="Courier New"/>
                <a:cs typeface="Courier New"/>
                <a:sym typeface="Courier New"/>
              </a:rPr>
              <a:t>/&gt;&lt;</a:t>
            </a:r>
            <a:r>
              <a:rPr b="1" i="0" lang="en-GB" sz="600" u="none" cap="none" strike="noStrike">
                <a:solidFill>
                  <a:srgbClr val="000080"/>
                </a:solidFill>
                <a:highlight>
                  <a:srgbClr val="EFEFEF"/>
                </a:highlight>
                <a:latin typeface="Courier New"/>
                <a:ea typeface="Courier New"/>
                <a:cs typeface="Courier New"/>
                <a:sym typeface="Courier New"/>
              </a:rPr>
              <a:t>br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input </a:t>
            </a:r>
            <a:r>
              <a:rPr b="1" i="0" lang="en-GB" sz="600" u="none" cap="none" strike="noStrike">
                <a:solidFill>
                  <a:srgbClr val="0000FF"/>
                </a:solidFill>
                <a:highlight>
                  <a:srgbClr val="EFEFEF"/>
                </a:highlight>
                <a:latin typeface="Courier New"/>
                <a:ea typeface="Courier New"/>
                <a:cs typeface="Courier New"/>
                <a:sym typeface="Courier New"/>
              </a:rPr>
              <a:t>type=</a:t>
            </a:r>
            <a:r>
              <a:rPr b="1" i="0" lang="en-GB" sz="600" u="none" cap="none" strike="noStrike">
                <a:solidFill>
                  <a:srgbClr val="008000"/>
                </a:solidFill>
                <a:highlight>
                  <a:srgbClr val="EFEFEF"/>
                </a:highlight>
                <a:latin typeface="Courier New"/>
                <a:ea typeface="Courier New"/>
                <a:cs typeface="Courier New"/>
                <a:sym typeface="Courier New"/>
              </a:rPr>
              <a:t>"tel"</a:t>
            </a:r>
            <a:endParaRPr b="1" i="0" sz="600" u="none" cap="none" strike="noStrike">
              <a:solidFill>
                <a:srgbClr val="008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1" i="0" lang="en-GB" sz="600" u="none" cap="none" strike="noStrike">
                <a:solidFill>
                  <a:srgbClr val="008000"/>
                </a:solidFill>
                <a:highlight>
                  <a:srgbClr val="EFEFEF"/>
                </a:highlight>
                <a:latin typeface="Courier New"/>
                <a:ea typeface="Courier New"/>
                <a:cs typeface="Courier New"/>
                <a:sym typeface="Courier New"/>
              </a:rPr>
              <a:t>                      </a:t>
            </a:r>
            <a:r>
              <a:rPr b="1" i="0" lang="en-GB" sz="600" u="none" cap="none" strike="noStrike">
                <a:solidFill>
                  <a:srgbClr val="0000FF"/>
                </a:solidFill>
                <a:highlight>
                  <a:srgbClr val="EFEFEF"/>
                </a:highlight>
                <a:latin typeface="Courier New"/>
                <a:ea typeface="Courier New"/>
                <a:cs typeface="Courier New"/>
                <a:sym typeface="Courier New"/>
              </a:rPr>
              <a:t>name=</a:t>
            </a:r>
            <a:r>
              <a:rPr b="1" i="0" lang="en-GB" sz="600" u="none" cap="none" strike="noStrike">
                <a:solidFill>
                  <a:srgbClr val="008000"/>
                </a:solidFill>
                <a:highlight>
                  <a:srgbClr val="EFEFEF"/>
                </a:highlight>
                <a:latin typeface="Courier New"/>
                <a:ea typeface="Courier New"/>
                <a:cs typeface="Courier New"/>
                <a:sym typeface="Courier New"/>
              </a:rPr>
              <a:t>"phone"</a:t>
            </a:r>
            <a:endParaRPr b="1" i="0" sz="600" u="none" cap="none" strike="noStrike">
              <a:solidFill>
                <a:srgbClr val="008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1" i="0" lang="en-GB" sz="600" u="none" cap="none" strike="noStrike">
                <a:solidFill>
                  <a:srgbClr val="008000"/>
                </a:solidFill>
                <a:highlight>
                  <a:srgbClr val="EFEFEF"/>
                </a:highlight>
                <a:latin typeface="Courier New"/>
                <a:ea typeface="Courier New"/>
                <a:cs typeface="Courier New"/>
                <a:sym typeface="Courier New"/>
              </a:rPr>
              <a:t>                      </a:t>
            </a:r>
            <a:r>
              <a:rPr b="1" i="0" lang="en-GB" sz="600" u="none" cap="none" strike="noStrike">
                <a:solidFill>
                  <a:srgbClr val="0000FF"/>
                </a:solidFill>
                <a:highlight>
                  <a:srgbClr val="EFEFEF"/>
                </a:highlight>
                <a:latin typeface="Courier New"/>
                <a:ea typeface="Courier New"/>
                <a:cs typeface="Courier New"/>
                <a:sym typeface="Courier New"/>
              </a:rPr>
              <a:t>placeholder=</a:t>
            </a:r>
            <a:r>
              <a:rPr b="1" i="0" lang="en-GB" sz="600" u="none" cap="none" strike="noStrike">
                <a:solidFill>
                  <a:srgbClr val="008000"/>
                </a:solidFill>
                <a:highlight>
                  <a:srgbClr val="EFEFEF"/>
                </a:highlight>
                <a:latin typeface="Courier New"/>
                <a:ea typeface="Courier New"/>
                <a:cs typeface="Courier New"/>
                <a:sym typeface="Courier New"/>
              </a:rPr>
              <a:t>"123-456-7890"</a:t>
            </a:r>
            <a:endParaRPr b="1" i="0" sz="600" u="none" cap="none" strike="noStrike">
              <a:solidFill>
                <a:srgbClr val="008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1" i="0" lang="en-GB" sz="600" u="none" cap="none" strike="noStrike">
                <a:solidFill>
                  <a:srgbClr val="008000"/>
                </a:solidFill>
                <a:highlight>
                  <a:srgbClr val="EFEFEF"/>
                </a:highlight>
                <a:latin typeface="Courier New"/>
                <a:ea typeface="Courier New"/>
                <a:cs typeface="Courier New"/>
                <a:sym typeface="Courier New"/>
              </a:rPr>
              <a:t>                      </a:t>
            </a:r>
            <a:r>
              <a:rPr b="1" i="0" lang="en-GB" sz="600" u="none" cap="none" strike="noStrike">
                <a:solidFill>
                  <a:srgbClr val="0000FF"/>
                </a:solidFill>
                <a:highlight>
                  <a:srgbClr val="EFEFEF"/>
                </a:highlight>
                <a:latin typeface="Courier New"/>
                <a:ea typeface="Courier New"/>
                <a:cs typeface="Courier New"/>
                <a:sym typeface="Courier New"/>
              </a:rPr>
              <a:t>pattern=</a:t>
            </a:r>
            <a:r>
              <a:rPr b="1" i="0" lang="en-GB" sz="600" u="none" cap="none" strike="noStrike">
                <a:solidFill>
                  <a:srgbClr val="008000"/>
                </a:solidFill>
                <a:highlight>
                  <a:srgbClr val="EFEFEF"/>
                </a:highlight>
                <a:latin typeface="Courier New"/>
                <a:ea typeface="Courier New"/>
                <a:cs typeface="Courier New"/>
                <a:sym typeface="Courier New"/>
              </a:rPr>
              <a:t>"[0-9]{3}-[0-9]{3}-[0-9]{4}"</a:t>
            </a:r>
            <a:endParaRPr b="1" i="0" sz="600" u="none" cap="none" strike="noStrike">
              <a:solidFill>
                <a:srgbClr val="008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1" i="0" lang="en-GB" sz="600" u="none" cap="none" strike="noStrike">
                <a:solidFill>
                  <a:srgbClr val="008000"/>
                </a:solidFill>
                <a:highlight>
                  <a:srgbClr val="EFEFE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/&gt;&lt;</a:t>
            </a:r>
            <a:r>
              <a:rPr b="1" i="0" lang="en-GB" sz="600" u="none" cap="none" strike="noStrike">
                <a:solidFill>
                  <a:srgbClr val="000080"/>
                </a:solidFill>
                <a:highlight>
                  <a:srgbClr val="EFEFEF"/>
                </a:highlight>
                <a:latin typeface="Courier New"/>
                <a:ea typeface="Courier New"/>
                <a:cs typeface="Courier New"/>
                <a:sym typeface="Courier New"/>
              </a:rPr>
              <a:t>br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fieldset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fieldset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Preferences</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legend</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input </a:t>
            </a:r>
            <a:r>
              <a:rPr b="1" i="0" lang="en-GB" sz="600" u="none" cap="none" strike="noStrike">
                <a:solidFill>
                  <a:srgbClr val="0000FF"/>
                </a:solidFill>
                <a:highlight>
                  <a:srgbClr val="EFEFEF"/>
                </a:highlight>
                <a:latin typeface="Courier New"/>
                <a:ea typeface="Courier New"/>
                <a:cs typeface="Courier New"/>
                <a:sym typeface="Courier New"/>
              </a:rPr>
              <a:t>type=</a:t>
            </a:r>
            <a:r>
              <a:rPr b="1" i="0" lang="en-GB" sz="600" u="none" cap="none" strike="noStrike">
                <a:solidFill>
                  <a:srgbClr val="008000"/>
                </a:solidFill>
                <a:highlight>
                  <a:srgbClr val="EFEFEF"/>
                </a:highlight>
                <a:latin typeface="Courier New"/>
                <a:ea typeface="Courier New"/>
                <a:cs typeface="Courier New"/>
                <a:sym typeface="Courier New"/>
              </a:rPr>
              <a:t>"color" </a:t>
            </a:r>
            <a:r>
              <a:rPr b="1" i="0" lang="en-GB" sz="600" u="none" cap="none" strike="noStrike">
                <a:solidFill>
                  <a:srgbClr val="0000FF"/>
                </a:solidFill>
                <a:highlight>
                  <a:srgbClr val="EFEFEF"/>
                </a:highlight>
                <a:latin typeface="Courier New"/>
                <a:ea typeface="Courier New"/>
                <a:cs typeface="Courier New"/>
                <a:sym typeface="Courier New"/>
              </a:rPr>
              <a:t>name=</a:t>
            </a:r>
            <a:r>
              <a:rPr b="1" i="0" lang="en-GB" sz="600" u="none" cap="none" strike="noStrike">
                <a:solidFill>
                  <a:srgbClr val="008000"/>
                </a:solidFill>
                <a:highlight>
                  <a:srgbClr val="EFEFEF"/>
                </a:highlight>
                <a:latin typeface="Courier New"/>
                <a:ea typeface="Courier New"/>
                <a:cs typeface="Courier New"/>
                <a:sym typeface="Courier New"/>
              </a:rPr>
              <a:t>"color" </a:t>
            </a:r>
            <a:r>
              <a:rPr b="0" i="0" lang="en-GB" sz="600" u="none" cap="none" strike="noStrike">
                <a:solidFill>
                  <a:srgbClr val="000000"/>
                </a:solidFill>
                <a:highlight>
                  <a:srgbClr val="EFEFEF"/>
                </a:highlight>
                <a:latin typeface="Courier New"/>
                <a:ea typeface="Courier New"/>
                <a:cs typeface="Courier New"/>
                <a:sym typeface="Courier New"/>
              </a:rPr>
              <a:t>/&gt;&lt;</a:t>
            </a:r>
            <a:r>
              <a:rPr b="1" i="0" lang="en-GB" sz="600" u="none" cap="none" strike="noStrike">
                <a:solidFill>
                  <a:srgbClr val="000080"/>
                </a:solidFill>
                <a:highlight>
                  <a:srgbClr val="EFEFEF"/>
                </a:highlight>
                <a:latin typeface="Courier New"/>
                <a:ea typeface="Courier New"/>
                <a:cs typeface="Courier New"/>
                <a:sym typeface="Courier New"/>
              </a:rPr>
              <a:t>br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select </a:t>
            </a:r>
            <a:r>
              <a:rPr b="1" i="0" lang="en-GB" sz="600" u="none" cap="none" strike="noStrike">
                <a:solidFill>
                  <a:srgbClr val="0000FF"/>
                </a:solidFill>
                <a:highlight>
                  <a:srgbClr val="EFEFEF"/>
                </a:highlight>
                <a:latin typeface="Courier New"/>
                <a:ea typeface="Courier New"/>
                <a:cs typeface="Courier New"/>
                <a:sym typeface="Courier New"/>
              </a:rPr>
              <a:t>name=</a:t>
            </a:r>
            <a:r>
              <a:rPr b="1" i="0" lang="en-GB" sz="600" u="none" cap="none" strike="noStrike">
                <a:solidFill>
                  <a:srgbClr val="008000"/>
                </a:solidFill>
                <a:highlight>
                  <a:srgbClr val="EFEFEF"/>
                </a:highlight>
                <a:latin typeface="Courier New"/>
                <a:ea typeface="Courier New"/>
                <a:cs typeface="Courier New"/>
                <a:sym typeface="Courier New"/>
              </a:rPr>
              <a:t>"car_model"</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optgroup </a:t>
            </a:r>
            <a:r>
              <a:rPr b="1" i="0" lang="en-GB" sz="600" u="none" cap="none" strike="noStrike">
                <a:solidFill>
                  <a:srgbClr val="0000FF"/>
                </a:solidFill>
                <a:highlight>
                  <a:srgbClr val="EFEFEF"/>
                </a:highlight>
                <a:latin typeface="Courier New"/>
                <a:ea typeface="Courier New"/>
                <a:cs typeface="Courier New"/>
                <a:sym typeface="Courier New"/>
              </a:rPr>
              <a:t>label=</a:t>
            </a:r>
            <a:r>
              <a:rPr b="1" i="0" lang="en-GB" sz="600" u="none" cap="none" strike="noStrike">
                <a:solidFill>
                  <a:srgbClr val="008000"/>
                </a:solidFill>
                <a:highlight>
                  <a:srgbClr val="EFEFEF"/>
                </a:highlight>
                <a:latin typeface="Courier New"/>
                <a:ea typeface="Courier New"/>
                <a:cs typeface="Courier New"/>
                <a:sym typeface="Courier New"/>
              </a:rPr>
              <a:t>"VW"</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 </a:t>
            </a:r>
            <a:r>
              <a:rPr b="1" i="0" lang="en-GB" sz="600" u="none" cap="none" strike="noStrike">
                <a:solidFill>
                  <a:srgbClr val="0000FF"/>
                </a:solidFill>
                <a:highlight>
                  <a:srgbClr val="EFEFEF"/>
                </a:highlight>
                <a:latin typeface="Courier New"/>
                <a:ea typeface="Courier New"/>
                <a:cs typeface="Courier New"/>
                <a:sym typeface="Courier New"/>
              </a:rPr>
              <a:t>value=</a:t>
            </a:r>
            <a:r>
              <a:rPr b="1" i="0" lang="en-GB" sz="600" u="none" cap="none" strike="noStrike">
                <a:solidFill>
                  <a:srgbClr val="008000"/>
                </a:solidFill>
                <a:highlight>
                  <a:srgbClr val="EFEFEF"/>
                </a:highlight>
                <a:latin typeface="Courier New"/>
                <a:ea typeface="Courier New"/>
                <a:cs typeface="Courier New"/>
                <a:sym typeface="Courier New"/>
              </a:rPr>
              <a:t>"Sharan"</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Sharan</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 </a:t>
            </a:r>
            <a:r>
              <a:rPr b="1" i="0" lang="en-GB" sz="600" u="none" cap="none" strike="noStrike">
                <a:solidFill>
                  <a:srgbClr val="0000FF"/>
                </a:solidFill>
                <a:highlight>
                  <a:srgbClr val="EFEFEF"/>
                </a:highlight>
                <a:latin typeface="Courier New"/>
                <a:ea typeface="Courier New"/>
                <a:cs typeface="Courier New"/>
                <a:sym typeface="Courier New"/>
              </a:rPr>
              <a:t>value=</a:t>
            </a:r>
            <a:r>
              <a:rPr b="1" i="0" lang="en-GB" sz="600" u="none" cap="none" strike="noStrike">
                <a:solidFill>
                  <a:srgbClr val="008000"/>
                </a:solidFill>
                <a:highlight>
                  <a:srgbClr val="EFEFEF"/>
                </a:highlight>
                <a:latin typeface="Courier New"/>
                <a:ea typeface="Courier New"/>
                <a:cs typeface="Courier New"/>
                <a:sym typeface="Courier New"/>
              </a:rPr>
              <a:t>"Passat"</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Passat</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 </a:t>
            </a:r>
            <a:r>
              <a:rPr b="1" i="0" lang="en-GB" sz="600" u="none" cap="none" strike="noStrike">
                <a:solidFill>
                  <a:srgbClr val="0000FF"/>
                </a:solidFill>
                <a:highlight>
                  <a:srgbClr val="EFEFEF"/>
                </a:highlight>
                <a:latin typeface="Courier New"/>
                <a:ea typeface="Courier New"/>
                <a:cs typeface="Courier New"/>
                <a:sym typeface="Courier New"/>
              </a:rPr>
              <a:t>value=</a:t>
            </a:r>
            <a:r>
              <a:rPr b="1" i="0" lang="en-GB" sz="600" u="none" cap="none" strike="noStrike">
                <a:solidFill>
                  <a:srgbClr val="008000"/>
                </a:solidFill>
                <a:highlight>
                  <a:srgbClr val="EFEFEF"/>
                </a:highlight>
                <a:latin typeface="Courier New"/>
                <a:ea typeface="Courier New"/>
                <a:cs typeface="Courier New"/>
                <a:sym typeface="Courier New"/>
              </a:rPr>
              <a:t>"Polo"</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Polo</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optgroup</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optgroup </a:t>
            </a:r>
            <a:r>
              <a:rPr b="1" i="0" lang="en-GB" sz="600" u="none" cap="none" strike="noStrike">
                <a:solidFill>
                  <a:srgbClr val="0000FF"/>
                </a:solidFill>
                <a:highlight>
                  <a:srgbClr val="EFEFEF"/>
                </a:highlight>
                <a:latin typeface="Courier New"/>
                <a:ea typeface="Courier New"/>
                <a:cs typeface="Courier New"/>
                <a:sym typeface="Courier New"/>
              </a:rPr>
              <a:t>label=</a:t>
            </a:r>
            <a:r>
              <a:rPr b="1" i="0" lang="en-GB" sz="600" u="none" cap="none" strike="noStrike">
                <a:solidFill>
                  <a:srgbClr val="008000"/>
                </a:solidFill>
                <a:highlight>
                  <a:srgbClr val="EFEFEF"/>
                </a:highlight>
                <a:latin typeface="Courier New"/>
                <a:ea typeface="Courier New"/>
                <a:cs typeface="Courier New"/>
                <a:sym typeface="Courier New"/>
              </a:rPr>
              <a:t>"BMW"</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 </a:t>
            </a:r>
            <a:r>
              <a:rPr b="1" i="0" lang="en-GB" sz="600" u="none" cap="none" strike="noStrike">
                <a:solidFill>
                  <a:srgbClr val="0000FF"/>
                </a:solidFill>
                <a:highlight>
                  <a:srgbClr val="EFEFEF"/>
                </a:highlight>
                <a:latin typeface="Courier New"/>
                <a:ea typeface="Courier New"/>
                <a:cs typeface="Courier New"/>
                <a:sym typeface="Courier New"/>
              </a:rPr>
              <a:t>value=</a:t>
            </a:r>
            <a:r>
              <a:rPr b="1" i="0" lang="en-GB" sz="600" u="none" cap="none" strike="noStrike">
                <a:solidFill>
                  <a:srgbClr val="008000"/>
                </a:solidFill>
                <a:highlight>
                  <a:srgbClr val="EFEFEF"/>
                </a:highlight>
                <a:latin typeface="Courier New"/>
                <a:ea typeface="Courier New"/>
                <a:cs typeface="Courier New"/>
                <a:sym typeface="Courier New"/>
              </a:rPr>
              <a:t>"X3"</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X3</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 </a:t>
            </a:r>
            <a:r>
              <a:rPr b="1" i="0" lang="en-GB" sz="600" u="none" cap="none" strike="noStrike">
                <a:solidFill>
                  <a:srgbClr val="0000FF"/>
                </a:solidFill>
                <a:highlight>
                  <a:srgbClr val="EFEFEF"/>
                </a:highlight>
                <a:latin typeface="Courier New"/>
                <a:ea typeface="Courier New"/>
                <a:cs typeface="Courier New"/>
                <a:sym typeface="Courier New"/>
              </a:rPr>
              <a:t>value=</a:t>
            </a:r>
            <a:r>
              <a:rPr b="1" i="0" lang="en-GB" sz="600" u="none" cap="none" strike="noStrike">
                <a:solidFill>
                  <a:srgbClr val="008000"/>
                </a:solidFill>
                <a:highlight>
                  <a:srgbClr val="EFEFEF"/>
                </a:highlight>
                <a:latin typeface="Courier New"/>
                <a:ea typeface="Courier New"/>
                <a:cs typeface="Courier New"/>
                <a:sym typeface="Courier New"/>
              </a:rPr>
              <a:t>"X5"</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X5</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 </a:t>
            </a:r>
            <a:r>
              <a:rPr b="1" i="0" lang="en-GB" sz="600" u="none" cap="none" strike="noStrike">
                <a:solidFill>
                  <a:srgbClr val="0000FF"/>
                </a:solidFill>
                <a:highlight>
                  <a:srgbClr val="EFEFEF"/>
                </a:highlight>
                <a:latin typeface="Courier New"/>
                <a:ea typeface="Courier New"/>
                <a:cs typeface="Courier New"/>
                <a:sym typeface="Courier New"/>
              </a:rPr>
              <a:t>value=</a:t>
            </a:r>
            <a:r>
              <a:rPr b="1" i="0" lang="en-GB" sz="600" u="none" cap="none" strike="noStrike">
                <a:solidFill>
                  <a:srgbClr val="008000"/>
                </a:solidFill>
                <a:highlight>
                  <a:srgbClr val="EFEFEF"/>
                </a:highlight>
                <a:latin typeface="Courier New"/>
                <a:ea typeface="Courier New"/>
                <a:cs typeface="Courier New"/>
                <a:sym typeface="Courier New"/>
              </a:rPr>
              <a:t>"X6"</a:t>
            </a:r>
            <a:r>
              <a:rPr b="0" i="0" lang="en-GB" sz="600" u="none" cap="none" strike="noStrike">
                <a:solidFill>
                  <a:srgbClr val="000000"/>
                </a:solidFill>
                <a:highlight>
                  <a:srgbClr val="EFEFEF"/>
                </a:highlight>
                <a:latin typeface="Courier New"/>
                <a:ea typeface="Courier New"/>
                <a:cs typeface="Courier New"/>
                <a:sym typeface="Courier New"/>
              </a:rPr>
              <a:t>&gt;</a:t>
            </a:r>
            <a:r>
              <a:rPr b="0" i="0" lang="en-GB" sz="600" u="none" cap="none" strike="noStrike">
                <a:solidFill>
                  <a:srgbClr val="000000"/>
                </a:solidFill>
                <a:highlight>
                  <a:srgbClr val="FFFFFF"/>
                </a:highlight>
                <a:latin typeface="Courier New"/>
                <a:ea typeface="Courier New"/>
                <a:cs typeface="Courier New"/>
                <a:sym typeface="Courier New"/>
              </a:rPr>
              <a:t>X6</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option</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optgroup</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select</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br</a:t>
            </a:r>
            <a:r>
              <a:rPr b="0" i="0" lang="en-GB" sz="600" u="none" cap="none" strike="noStrike">
                <a:solidFill>
                  <a:srgbClr val="000000"/>
                </a:solidFill>
                <a:highlight>
                  <a:srgbClr val="EFEFEF"/>
                </a:highlight>
                <a:latin typeface="Courier New"/>
                <a:ea typeface="Courier New"/>
                <a:cs typeface="Courier New"/>
                <a:sym typeface="Courier New"/>
              </a:rPr>
              <a:t>/&gt;&lt;</a:t>
            </a:r>
            <a:r>
              <a:rPr b="1" i="0" lang="en-GB" sz="600" u="none" cap="none" strike="noStrike">
                <a:solidFill>
                  <a:srgbClr val="000080"/>
                </a:solidFill>
                <a:highlight>
                  <a:srgbClr val="EFEFEF"/>
                </a:highlight>
                <a:latin typeface="Courier New"/>
                <a:ea typeface="Courier New"/>
                <a:cs typeface="Courier New"/>
                <a:sym typeface="Courier New"/>
              </a:rPr>
              <a:t>br</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input </a:t>
            </a:r>
            <a:r>
              <a:rPr b="1" i="0" lang="en-GB" sz="600" u="none" cap="none" strike="noStrike">
                <a:solidFill>
                  <a:srgbClr val="0000FF"/>
                </a:solidFill>
                <a:highlight>
                  <a:srgbClr val="EFEFEF"/>
                </a:highlight>
                <a:latin typeface="Courier New"/>
                <a:ea typeface="Courier New"/>
                <a:cs typeface="Courier New"/>
                <a:sym typeface="Courier New"/>
              </a:rPr>
              <a:t>type=</a:t>
            </a:r>
            <a:r>
              <a:rPr b="1" i="0" lang="en-GB" sz="600" u="none" cap="none" strike="noStrike">
                <a:solidFill>
                  <a:srgbClr val="008000"/>
                </a:solidFill>
                <a:highlight>
                  <a:srgbClr val="EFEFEF"/>
                </a:highlight>
                <a:latin typeface="Courier New"/>
                <a:ea typeface="Courier New"/>
                <a:cs typeface="Courier New"/>
                <a:sym typeface="Courier New"/>
              </a:rPr>
              <a:t>"submit" </a:t>
            </a:r>
            <a:r>
              <a:rPr b="1" i="0" lang="en-GB" sz="600" u="none" cap="none" strike="noStrike">
                <a:solidFill>
                  <a:srgbClr val="0000FF"/>
                </a:solidFill>
                <a:highlight>
                  <a:srgbClr val="EFEFEF"/>
                </a:highlight>
                <a:latin typeface="Courier New"/>
                <a:ea typeface="Courier New"/>
                <a:cs typeface="Courier New"/>
                <a:sym typeface="Courier New"/>
              </a:rPr>
              <a:t>value=</a:t>
            </a:r>
            <a:r>
              <a:rPr b="1" i="0" lang="en-GB" sz="600" u="none" cap="none" strike="noStrike">
                <a:solidFill>
                  <a:srgbClr val="008000"/>
                </a:solidFill>
                <a:highlight>
                  <a:srgbClr val="EFEFEF"/>
                </a:highlight>
                <a:latin typeface="Courier New"/>
                <a:ea typeface="Courier New"/>
                <a:cs typeface="Courier New"/>
                <a:sym typeface="Courier New"/>
              </a:rPr>
              <a:t>"send" </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input </a:t>
            </a:r>
            <a:r>
              <a:rPr b="1" i="0" lang="en-GB" sz="600" u="none" cap="none" strike="noStrike">
                <a:solidFill>
                  <a:srgbClr val="0000FF"/>
                </a:solidFill>
                <a:highlight>
                  <a:srgbClr val="EFEFEF"/>
                </a:highlight>
                <a:latin typeface="Courier New"/>
                <a:ea typeface="Courier New"/>
                <a:cs typeface="Courier New"/>
                <a:sym typeface="Courier New"/>
              </a:rPr>
              <a:t>type=</a:t>
            </a:r>
            <a:r>
              <a:rPr b="1" i="0" lang="en-GB" sz="600" u="none" cap="none" strike="noStrike">
                <a:solidFill>
                  <a:srgbClr val="008000"/>
                </a:solidFill>
                <a:highlight>
                  <a:srgbClr val="EFEFEF"/>
                </a:highlight>
                <a:latin typeface="Courier New"/>
                <a:ea typeface="Courier New"/>
                <a:cs typeface="Courier New"/>
                <a:sym typeface="Courier New"/>
              </a:rPr>
              <a:t>"reset" </a:t>
            </a:r>
            <a:r>
              <a:rPr b="1" i="0" lang="en-GB" sz="600" u="none" cap="none" strike="noStrike">
                <a:solidFill>
                  <a:srgbClr val="0000FF"/>
                </a:solidFill>
                <a:highlight>
                  <a:srgbClr val="EFEFEF"/>
                </a:highlight>
                <a:latin typeface="Courier New"/>
                <a:ea typeface="Courier New"/>
                <a:cs typeface="Courier New"/>
                <a:sym typeface="Courier New"/>
              </a:rPr>
              <a:t>value=</a:t>
            </a:r>
            <a:r>
              <a:rPr b="1" i="0" lang="en-GB" sz="600" u="none" cap="none" strike="noStrike">
                <a:solidFill>
                  <a:srgbClr val="008000"/>
                </a:solidFill>
                <a:highlight>
                  <a:srgbClr val="EFEFEF"/>
                </a:highlight>
                <a:latin typeface="Courier New"/>
                <a:ea typeface="Courier New"/>
                <a:cs typeface="Courier New"/>
                <a:sym typeface="Courier New"/>
              </a:rPr>
              <a:t>"reset" </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form</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FFFFFF"/>
                </a:highlight>
                <a:latin typeface="Courier New"/>
                <a:ea typeface="Courier New"/>
                <a:cs typeface="Courier New"/>
                <a:sym typeface="Courier New"/>
              </a:rPr>
              <a:t>   </a:t>
            </a: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body</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highlight>
                  <a:srgbClr val="EFEFEF"/>
                </a:highlight>
                <a:latin typeface="Courier New"/>
                <a:ea typeface="Courier New"/>
                <a:cs typeface="Courier New"/>
                <a:sym typeface="Courier New"/>
              </a:rPr>
              <a:t>&lt;/</a:t>
            </a:r>
            <a:r>
              <a:rPr b="1" i="0" lang="en-GB" sz="600" u="none" cap="none" strike="noStrike">
                <a:solidFill>
                  <a:srgbClr val="000080"/>
                </a:solidFill>
                <a:highlight>
                  <a:srgbClr val="EFEFEF"/>
                </a:highlight>
                <a:latin typeface="Courier New"/>
                <a:ea typeface="Courier New"/>
                <a:cs typeface="Courier New"/>
                <a:sym typeface="Courier New"/>
              </a:rPr>
              <a:t>html</a:t>
            </a:r>
            <a:r>
              <a:rPr b="0" i="0" lang="en-GB" sz="600" u="none" cap="none" strike="noStrike">
                <a:solidFill>
                  <a:srgbClr val="000000"/>
                </a:solidFill>
                <a:highlight>
                  <a:srgbClr val="EFEFEF"/>
                </a:highlight>
                <a:latin typeface="Courier New"/>
                <a:ea typeface="Courier New"/>
                <a:cs typeface="Courier New"/>
                <a:sym typeface="Courier New"/>
              </a:rPr>
              <a:t>&gt;</a:t>
            </a:r>
            <a:endParaRPr b="0" i="0" sz="600" u="none" cap="none" strike="noStrike">
              <a:solidFill>
                <a:srgbClr val="000000"/>
              </a:solidFill>
              <a:highlight>
                <a:srgbClr val="EFEFEF"/>
              </a:highlight>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1"/>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Tip!</a:t>
            </a:r>
            <a:endParaRPr/>
          </a:p>
        </p:txBody>
      </p:sp>
      <p:sp>
        <p:nvSpPr>
          <p:cNvPr id="453" name="Google Shape;453;p71"/>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600"/>
              <a:buNone/>
            </a:pPr>
            <a:r>
              <a:rPr lang="en-GB"/>
              <a:t>You could use your own tag names. They will be rendered on the html as well.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TRY: Chrome Dev Tools</a:t>
            </a:r>
            <a:endParaRPr/>
          </a:p>
          <a:p>
            <a:pPr indent="0" lvl="0" marL="0" rtl="0" algn="ctr">
              <a:lnSpc>
                <a:spcPct val="100000"/>
              </a:lnSpc>
              <a:spcBef>
                <a:spcPts val="0"/>
              </a:spcBef>
              <a:spcAft>
                <a:spcPts val="0"/>
              </a:spcAft>
              <a:buSzPts val="1300"/>
              <a:buNone/>
            </a:pPr>
            <a:r>
              <a:rPr b="1" lang="en-GB" sz="800">
                <a:solidFill>
                  <a:srgbClr val="1A1A1A"/>
                </a:solidFill>
                <a:latin typeface="Open Sans"/>
                <a:ea typeface="Open Sans"/>
                <a:cs typeface="Open Sans"/>
                <a:sym typeface="Open Sans"/>
              </a:rPr>
              <a:t>https://getbootstrap.com/docs/4.0/examples/checkout/</a:t>
            </a:r>
            <a:endParaRPr sz="800">
              <a:latin typeface="Open Sans"/>
              <a:ea typeface="Open Sans"/>
              <a:cs typeface="Open Sans"/>
              <a:sym typeface="Open Sans"/>
            </a:endParaRPr>
          </a:p>
        </p:txBody>
      </p:sp>
      <p:pic>
        <p:nvPicPr>
          <p:cNvPr id="459" name="Google Shape;459;p72"/>
          <p:cNvPicPr preferRelativeResize="0"/>
          <p:nvPr/>
        </p:nvPicPr>
        <p:blipFill rotWithShape="1">
          <a:blip r:embed="rId3">
            <a:alphaModFix/>
          </a:blip>
          <a:srcRect b="0" l="0" r="0" t="0"/>
          <a:stretch/>
        </p:blipFill>
        <p:spPr>
          <a:xfrm>
            <a:off x="1914175" y="669450"/>
            <a:ext cx="5905500" cy="354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The number of websites over years</a:t>
            </a:r>
            <a:endParaRPr/>
          </a:p>
          <a:p>
            <a:pPr indent="0" lvl="0" marL="0" rtl="0" algn="ctr">
              <a:lnSpc>
                <a:spcPct val="100000"/>
              </a:lnSpc>
              <a:spcBef>
                <a:spcPts val="0"/>
              </a:spcBef>
              <a:spcAft>
                <a:spcPts val="0"/>
              </a:spcAft>
              <a:buSzPts val="1300"/>
              <a:buNone/>
            </a:pPr>
            <a:r>
              <a:rPr lang="en-GB" sz="600"/>
              <a:t>http://www.internetlivestats.com/total-number-of-websites/</a:t>
            </a:r>
            <a:endParaRPr sz="600"/>
          </a:p>
        </p:txBody>
      </p:sp>
      <p:pic>
        <p:nvPicPr>
          <p:cNvPr id="123" name="Google Shape;123;p19"/>
          <p:cNvPicPr preferRelativeResize="0"/>
          <p:nvPr/>
        </p:nvPicPr>
        <p:blipFill rotWithShape="1">
          <a:blip r:embed="rId3">
            <a:alphaModFix/>
          </a:blip>
          <a:srcRect b="0" l="0" r="0" t="0"/>
          <a:stretch/>
        </p:blipFill>
        <p:spPr>
          <a:xfrm>
            <a:off x="1981574" y="370750"/>
            <a:ext cx="5084601" cy="3488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Tables</a:t>
            </a:r>
            <a:endParaRPr/>
          </a:p>
        </p:txBody>
      </p:sp>
      <p:sp>
        <p:nvSpPr>
          <p:cNvPr id="470" name="Google Shape;470;p7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Displays tabular data</a:t>
            </a:r>
            <a:endParaRPr/>
          </a:p>
        </p:txBody>
      </p:sp>
      <p:sp>
        <p:nvSpPr>
          <p:cNvPr id="471" name="Google Shape;471;p7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Table Container: &lt;table&gt;&lt;/table&gt;</a:t>
            </a:r>
            <a:endParaRPr/>
          </a:p>
          <a:p>
            <a:pPr indent="-311150" lvl="0" marL="457200" rtl="0" algn="l">
              <a:lnSpc>
                <a:spcPct val="115000"/>
              </a:lnSpc>
              <a:spcBef>
                <a:spcPts val="0"/>
              </a:spcBef>
              <a:spcAft>
                <a:spcPts val="0"/>
              </a:spcAft>
              <a:buSzPts val="1300"/>
              <a:buChar char="●"/>
            </a:pPr>
            <a:r>
              <a:rPr lang="en-GB"/>
              <a:t>Table Row: &lt;tr&gt;&lt;/tr&gt;</a:t>
            </a:r>
            <a:endParaRPr/>
          </a:p>
          <a:p>
            <a:pPr indent="-311150" lvl="0" marL="457200" rtl="0" algn="l">
              <a:lnSpc>
                <a:spcPct val="115000"/>
              </a:lnSpc>
              <a:spcBef>
                <a:spcPts val="0"/>
              </a:spcBef>
              <a:spcAft>
                <a:spcPts val="0"/>
              </a:spcAft>
              <a:buSzPts val="1300"/>
              <a:buChar char="●"/>
            </a:pPr>
            <a:r>
              <a:rPr lang="en-GB"/>
              <a:t>Table Cell: &lt;td&gt;/td&gt;</a:t>
            </a:r>
            <a:endParaRPr/>
          </a:p>
          <a:p>
            <a:pPr indent="-311150" lvl="0" marL="457200" rtl="0" algn="l">
              <a:lnSpc>
                <a:spcPct val="115000"/>
              </a:lnSpc>
              <a:spcBef>
                <a:spcPts val="0"/>
              </a:spcBef>
              <a:spcAft>
                <a:spcPts val="0"/>
              </a:spcAft>
              <a:buSzPts val="1300"/>
              <a:buChar char="●"/>
            </a:pPr>
            <a:r>
              <a:rPr lang="en-GB"/>
              <a:t>Table Headings: &lt;th&gt;&lt;/th&gt;</a:t>
            </a:r>
            <a:endParaRPr/>
          </a:p>
          <a:p>
            <a:pPr indent="-311150" lvl="0" marL="457200" rtl="0" algn="l">
              <a:lnSpc>
                <a:spcPct val="115000"/>
              </a:lnSpc>
              <a:spcBef>
                <a:spcPts val="0"/>
              </a:spcBef>
              <a:spcAft>
                <a:spcPts val="0"/>
              </a:spcAft>
              <a:buSzPts val="1300"/>
              <a:buChar char="●"/>
            </a:pPr>
            <a:r>
              <a:rPr lang="en-GB"/>
              <a:t>Table Header: &lt;thead&gt;&lt;/thead&gt;</a:t>
            </a:r>
            <a:endParaRPr/>
          </a:p>
          <a:p>
            <a:pPr indent="-311150" lvl="0" marL="457200" rtl="0" algn="l">
              <a:lnSpc>
                <a:spcPct val="115000"/>
              </a:lnSpc>
              <a:spcBef>
                <a:spcPts val="0"/>
              </a:spcBef>
              <a:spcAft>
                <a:spcPts val="0"/>
              </a:spcAft>
              <a:buSzPts val="1300"/>
              <a:buChar char="●"/>
            </a:pPr>
            <a:r>
              <a:rPr lang="en-GB"/>
              <a:t>Table Body: &lt;tbody&gt;&lt;/tbody&gt;</a:t>
            </a:r>
            <a:endParaRPr/>
          </a:p>
          <a:p>
            <a:pPr indent="-311150" lvl="0" marL="457200" rtl="0" algn="l">
              <a:lnSpc>
                <a:spcPct val="115000"/>
              </a:lnSpc>
              <a:spcBef>
                <a:spcPts val="0"/>
              </a:spcBef>
              <a:spcAft>
                <a:spcPts val="0"/>
              </a:spcAft>
              <a:buSzPts val="1300"/>
              <a:buChar char="●"/>
            </a:pPr>
            <a:r>
              <a:rPr lang="en-GB"/>
              <a:t>Table Footer: &lt;tfoot&gt;&lt;/tfoot&gt;</a:t>
            </a:r>
            <a:endParaRPr/>
          </a:p>
          <a:p>
            <a:pPr indent="-311150" lvl="0" marL="457200" rtl="0" algn="l">
              <a:lnSpc>
                <a:spcPct val="115000"/>
              </a:lnSpc>
              <a:spcBef>
                <a:spcPts val="0"/>
              </a:spcBef>
              <a:spcAft>
                <a:spcPts val="0"/>
              </a:spcAft>
              <a:buSzPts val="1300"/>
              <a:buChar char="●"/>
            </a:pPr>
            <a:r>
              <a:rPr lang="en-GB"/>
              <a:t>Table Caption: &lt;caption&gt;&lt;/caption&gt;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Table Code - I</a:t>
            </a:r>
            <a:endParaRPr/>
          </a:p>
          <a:p>
            <a:pPr indent="0" lvl="0" marL="0" rtl="0" algn="ctr">
              <a:lnSpc>
                <a:spcPct val="100000"/>
              </a:lnSpc>
              <a:spcBef>
                <a:spcPts val="0"/>
              </a:spcBef>
              <a:spcAft>
                <a:spcPts val="0"/>
              </a:spcAft>
              <a:buSzPts val="1300"/>
              <a:buNone/>
            </a:pPr>
            <a:r>
              <a:rPr lang="en-GB" sz="600"/>
              <a:t>Source: Google Images</a:t>
            </a:r>
            <a:endParaRPr sz="600"/>
          </a:p>
          <a:p>
            <a:pPr indent="0" lvl="0" marL="0" rtl="0" algn="ctr">
              <a:lnSpc>
                <a:spcPct val="100000"/>
              </a:lnSpc>
              <a:spcBef>
                <a:spcPts val="0"/>
              </a:spcBef>
              <a:spcAft>
                <a:spcPts val="0"/>
              </a:spcAft>
              <a:buSzPts val="1300"/>
              <a:buNone/>
            </a:pPr>
            <a:r>
              <a:t/>
            </a:r>
            <a:endParaRPr/>
          </a:p>
        </p:txBody>
      </p:sp>
      <p:pic>
        <p:nvPicPr>
          <p:cNvPr id="477" name="Google Shape;477;p75"/>
          <p:cNvPicPr preferRelativeResize="0"/>
          <p:nvPr/>
        </p:nvPicPr>
        <p:blipFill rotWithShape="1">
          <a:blip r:embed="rId3">
            <a:alphaModFix/>
          </a:blip>
          <a:srcRect b="0" l="0" r="0" t="0"/>
          <a:stretch/>
        </p:blipFill>
        <p:spPr>
          <a:xfrm>
            <a:off x="2287650" y="612000"/>
            <a:ext cx="4572000" cy="2990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Table Code - II</a:t>
            </a:r>
            <a:endParaRPr/>
          </a:p>
          <a:p>
            <a:pPr indent="0" lvl="0" marL="0" rtl="0" algn="ctr">
              <a:lnSpc>
                <a:spcPct val="100000"/>
              </a:lnSpc>
              <a:spcBef>
                <a:spcPts val="0"/>
              </a:spcBef>
              <a:spcAft>
                <a:spcPts val="0"/>
              </a:spcAft>
              <a:buSzPts val="1300"/>
              <a:buNone/>
            </a:pPr>
            <a:r>
              <a:rPr lang="en-GB" sz="600"/>
              <a:t>Source: Fastwebstart</a:t>
            </a:r>
            <a:endParaRPr sz="600"/>
          </a:p>
        </p:txBody>
      </p:sp>
      <p:pic>
        <p:nvPicPr>
          <p:cNvPr id="483" name="Google Shape;483;p76"/>
          <p:cNvPicPr preferRelativeResize="0"/>
          <p:nvPr/>
        </p:nvPicPr>
        <p:blipFill rotWithShape="1">
          <a:blip r:embed="rId3">
            <a:alphaModFix/>
          </a:blip>
          <a:srcRect b="0" l="0" r="0" t="0"/>
          <a:stretch/>
        </p:blipFill>
        <p:spPr>
          <a:xfrm>
            <a:off x="1028700" y="353475"/>
            <a:ext cx="7086600" cy="37719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7"/>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Tip!</a:t>
            </a:r>
            <a:endParaRPr/>
          </a:p>
        </p:txBody>
      </p:sp>
      <p:sp>
        <p:nvSpPr>
          <p:cNvPr id="489" name="Google Shape;489;p77"/>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600"/>
              <a:buNone/>
            </a:pPr>
            <a:r>
              <a:rPr lang="en-GB"/>
              <a:t>Old browsers could not render the empty cells. Use the following html entity to avoid this problem:</a:t>
            </a:r>
            <a:endParaRPr/>
          </a:p>
          <a:p>
            <a:pPr indent="0" lvl="0" marL="0" rtl="0" algn="l">
              <a:lnSpc>
                <a:spcPct val="115000"/>
              </a:lnSpc>
              <a:spcBef>
                <a:spcPts val="1600"/>
              </a:spcBef>
              <a:spcAft>
                <a:spcPts val="1600"/>
              </a:spcAft>
              <a:buSzPts val="1600"/>
              <a:buNone/>
            </a:pPr>
            <a:r>
              <a:rPr lang="en-GB"/>
              <a:t>&amp;nbps;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TRY: Chrome Dev Tools</a:t>
            </a:r>
            <a:endParaRPr/>
          </a:p>
          <a:p>
            <a:pPr indent="0" lvl="0" marL="0" rtl="0" algn="ctr">
              <a:lnSpc>
                <a:spcPct val="100000"/>
              </a:lnSpc>
              <a:spcBef>
                <a:spcPts val="0"/>
              </a:spcBef>
              <a:spcAft>
                <a:spcPts val="0"/>
              </a:spcAft>
              <a:buSzPts val="1300"/>
              <a:buNone/>
            </a:pPr>
            <a:r>
              <a:rPr b="1" lang="en-GB" sz="800">
                <a:solidFill>
                  <a:srgbClr val="1A1A1A"/>
                </a:solidFill>
                <a:latin typeface="Open Sans"/>
                <a:ea typeface="Open Sans"/>
                <a:cs typeface="Open Sans"/>
                <a:sym typeface="Open Sans"/>
              </a:rPr>
              <a:t>https://www.smashingmagazine.com/2008/08/top-10-css-table-designs/</a:t>
            </a:r>
            <a:endParaRPr sz="800">
              <a:latin typeface="Open Sans"/>
              <a:ea typeface="Open Sans"/>
              <a:cs typeface="Open Sans"/>
              <a:sym typeface="Open Sans"/>
            </a:endParaRPr>
          </a:p>
        </p:txBody>
      </p:sp>
      <p:pic>
        <p:nvPicPr>
          <p:cNvPr id="495" name="Google Shape;495;p78"/>
          <p:cNvPicPr preferRelativeResize="0"/>
          <p:nvPr/>
        </p:nvPicPr>
        <p:blipFill rotWithShape="1">
          <a:blip r:embed="rId3">
            <a:alphaModFix/>
          </a:blip>
          <a:srcRect b="0" l="0" r="0" t="0"/>
          <a:stretch/>
        </p:blipFill>
        <p:spPr>
          <a:xfrm>
            <a:off x="1914175" y="669450"/>
            <a:ext cx="5905500" cy="3543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9"/>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p:txBody>
      </p:sp>
      <p:pic>
        <p:nvPicPr>
          <p:cNvPr id="501" name="Google Shape;501;p79"/>
          <p:cNvPicPr preferRelativeResize="0"/>
          <p:nvPr/>
        </p:nvPicPr>
        <p:blipFill rotWithShape="1">
          <a:blip r:embed="rId3">
            <a:alphaModFix/>
          </a:blip>
          <a:srcRect b="0" l="0" r="0" t="0"/>
          <a:stretch/>
        </p:blipFill>
        <p:spPr>
          <a:xfrm>
            <a:off x="3008875" y="1203725"/>
            <a:ext cx="5742576" cy="3633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r>
              <a:rPr lang="en-GB"/>
              <a:t>Solution</a:t>
            </a:r>
            <a:endParaRPr/>
          </a:p>
        </p:txBody>
      </p:sp>
      <p:sp>
        <p:nvSpPr>
          <p:cNvPr id="507" name="Google Shape;507;p80"/>
          <p:cNvSpPr txBox="1"/>
          <p:nvPr/>
        </p:nvSpPr>
        <p:spPr>
          <a:xfrm>
            <a:off x="0" y="0"/>
            <a:ext cx="8963400" cy="492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EFEFEF"/>
                </a:highlight>
                <a:latin typeface="Courier New"/>
                <a:ea typeface="Courier New"/>
                <a:cs typeface="Courier New"/>
                <a:sym typeface="Courier New"/>
              </a:rPr>
              <a:t>&lt;!DOCTYPE </a:t>
            </a:r>
            <a:r>
              <a:rPr b="1" i="0" lang="en-GB" sz="900" u="none" cap="none" strike="noStrike">
                <a:solidFill>
                  <a:srgbClr val="0000FF"/>
                </a:solidFill>
                <a:highlight>
                  <a:srgbClr val="EFEFEF"/>
                </a:highlight>
                <a:latin typeface="Courier New"/>
                <a:ea typeface="Courier New"/>
                <a:cs typeface="Courier New"/>
                <a:sym typeface="Courier New"/>
              </a:rPr>
              <a:t>html</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html </a:t>
            </a:r>
            <a:r>
              <a:rPr b="1" i="0" lang="en-GB" sz="900" u="none" cap="none" strike="noStrike">
                <a:solidFill>
                  <a:srgbClr val="0000FF"/>
                </a:solidFill>
                <a:highlight>
                  <a:srgbClr val="EFEFEF"/>
                </a:highlight>
                <a:latin typeface="Courier New"/>
                <a:ea typeface="Courier New"/>
                <a:cs typeface="Courier New"/>
                <a:sym typeface="Courier New"/>
              </a:rPr>
              <a:t>lang=</a:t>
            </a:r>
            <a:r>
              <a:rPr b="1" i="0" lang="en-GB" sz="900" u="none" cap="none" strike="noStrike">
                <a:solidFill>
                  <a:srgbClr val="008000"/>
                </a:solidFill>
                <a:highlight>
                  <a:srgbClr val="EFEFEF"/>
                </a:highlight>
                <a:latin typeface="Courier New"/>
                <a:ea typeface="Courier New"/>
                <a:cs typeface="Courier New"/>
                <a:sym typeface="Courier New"/>
              </a:rPr>
              <a:t>"de-CH"</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head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meta </a:t>
            </a:r>
            <a:r>
              <a:rPr b="1" i="0" lang="en-GB" sz="900" u="none" cap="none" strike="noStrike">
                <a:solidFill>
                  <a:srgbClr val="0000FF"/>
                </a:solidFill>
                <a:highlight>
                  <a:srgbClr val="EFEFEF"/>
                </a:highlight>
                <a:latin typeface="Courier New"/>
                <a:ea typeface="Courier New"/>
                <a:cs typeface="Courier New"/>
                <a:sym typeface="Courier New"/>
              </a:rPr>
              <a:t>charset=</a:t>
            </a:r>
            <a:r>
              <a:rPr b="1" i="0" lang="en-GB" sz="900" u="none" cap="none" strike="noStrike">
                <a:solidFill>
                  <a:srgbClr val="008000"/>
                </a:solidFill>
                <a:highlight>
                  <a:srgbClr val="EFEFEF"/>
                </a:highlight>
                <a:latin typeface="Courier New"/>
                <a:ea typeface="Courier New"/>
                <a:cs typeface="Courier New"/>
                <a:sym typeface="Courier New"/>
              </a:rPr>
              <a:t>"UTF-8" </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title</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Form</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title</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head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body</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table </a:t>
            </a:r>
            <a:r>
              <a:rPr b="1" i="0" lang="en-GB" sz="900" u="none" cap="none" strike="noStrike">
                <a:solidFill>
                  <a:srgbClr val="0000FF"/>
                </a:solidFill>
                <a:highlight>
                  <a:srgbClr val="EFEFEF"/>
                </a:highlight>
                <a:latin typeface="Courier New"/>
                <a:ea typeface="Courier New"/>
                <a:cs typeface="Courier New"/>
                <a:sym typeface="Courier New"/>
              </a:rPr>
              <a:t>border=</a:t>
            </a:r>
            <a:r>
              <a:rPr b="1" i="0" lang="en-GB" sz="900" u="none" cap="none" strike="noStrike">
                <a:solidFill>
                  <a:srgbClr val="008000"/>
                </a:solidFill>
                <a:highlight>
                  <a:srgbClr val="EFEFEF"/>
                </a:highlight>
                <a:latin typeface="Courier New"/>
                <a:ea typeface="Courier New"/>
                <a:cs typeface="Courier New"/>
                <a:sym typeface="Courier New"/>
              </a:rPr>
              <a:t>"1" </a:t>
            </a:r>
            <a:r>
              <a:rPr b="1" i="0" lang="en-GB" sz="900" u="none" cap="none" strike="noStrike">
                <a:solidFill>
                  <a:srgbClr val="0000FF"/>
                </a:solidFill>
                <a:highlight>
                  <a:srgbClr val="EFEFEF"/>
                </a:highlight>
                <a:latin typeface="Courier New"/>
                <a:ea typeface="Courier New"/>
                <a:cs typeface="Courier New"/>
                <a:sym typeface="Courier New"/>
              </a:rPr>
              <a:t>cellspacing=</a:t>
            </a:r>
            <a:r>
              <a:rPr b="1" i="0" lang="en-GB" sz="900" u="none" cap="none" strike="noStrike">
                <a:solidFill>
                  <a:srgbClr val="008000"/>
                </a:solidFill>
                <a:highlight>
                  <a:srgbClr val="EFEFEF"/>
                </a:highlight>
                <a:latin typeface="Courier New"/>
                <a:ea typeface="Courier New"/>
                <a:cs typeface="Courier New"/>
                <a:sym typeface="Courier New"/>
              </a:rPr>
              <a:t>"5" </a:t>
            </a:r>
            <a:r>
              <a:rPr b="1" i="0" lang="en-GB" sz="900" u="none" cap="none" strike="noStrike">
                <a:solidFill>
                  <a:srgbClr val="0000FF"/>
                </a:solidFill>
                <a:highlight>
                  <a:srgbClr val="EFEFEF"/>
                </a:highlight>
                <a:latin typeface="Courier New"/>
                <a:ea typeface="Courier New"/>
                <a:cs typeface="Courier New"/>
                <a:sym typeface="Courier New"/>
              </a:rPr>
              <a:t>cellpadding=</a:t>
            </a:r>
            <a:r>
              <a:rPr b="1" i="0" lang="en-GB" sz="900" u="none" cap="none" strike="noStrike">
                <a:solidFill>
                  <a:srgbClr val="008000"/>
                </a:solidFill>
                <a:highlight>
                  <a:srgbClr val="EFEFEF"/>
                </a:highlight>
                <a:latin typeface="Courier New"/>
                <a:ea typeface="Courier New"/>
                <a:cs typeface="Courier New"/>
                <a:sym typeface="Courier New"/>
              </a:rPr>
              <a:t>"50"</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caption</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Cities and Weather</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caption</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 </a:t>
            </a:r>
            <a:r>
              <a:rPr b="1" i="0" lang="en-GB" sz="900" u="none" cap="none" strike="noStrike">
                <a:solidFill>
                  <a:srgbClr val="0000FF"/>
                </a:solidFill>
                <a:highlight>
                  <a:srgbClr val="EFEFEF"/>
                </a:highlight>
                <a:latin typeface="Courier New"/>
                <a:ea typeface="Courier New"/>
                <a:cs typeface="Courier New"/>
                <a:sym typeface="Courier New"/>
              </a:rPr>
              <a:t>bgcolor=</a:t>
            </a:r>
            <a:r>
              <a:rPr b="1" i="0" lang="en-GB" sz="900" u="none" cap="none" strike="noStrike">
                <a:solidFill>
                  <a:srgbClr val="008000"/>
                </a:solidFill>
                <a:highlight>
                  <a:srgbClr val="EFEFEF"/>
                </a:highlight>
                <a:latin typeface="Courier New"/>
                <a:ea typeface="Courier New"/>
                <a:cs typeface="Courier New"/>
                <a:sym typeface="Courier New"/>
              </a:rPr>
              <a:t>"skyblue" </a:t>
            </a:r>
            <a:r>
              <a:rPr b="1" i="0" lang="en-GB" sz="900" u="none" cap="none" strike="noStrike">
                <a:solidFill>
                  <a:srgbClr val="0000FF"/>
                </a:solidFill>
                <a:highlight>
                  <a:srgbClr val="EFEFEF"/>
                </a:highlight>
                <a:latin typeface="Courier New"/>
                <a:ea typeface="Courier New"/>
                <a:cs typeface="Courier New"/>
                <a:sym typeface="Courier New"/>
              </a:rPr>
              <a:t>colspan=</a:t>
            </a:r>
            <a:r>
              <a:rPr b="1" i="0" lang="en-GB" sz="900" u="none" cap="none" strike="noStrike">
                <a:solidFill>
                  <a:srgbClr val="008000"/>
                </a:solidFill>
                <a:highlight>
                  <a:srgbClr val="EFEFEF"/>
                </a:highlight>
                <a:latin typeface="Courier New"/>
                <a:ea typeface="Courier New"/>
                <a:cs typeface="Courier New"/>
                <a:sym typeface="Courier New"/>
              </a:rPr>
              <a:t>"2"</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Lisbon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21</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o</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C</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 </a:t>
            </a:r>
            <a:r>
              <a:rPr b="1" i="0" lang="en-GB" sz="900" u="none" cap="none" strike="noStrike">
                <a:solidFill>
                  <a:srgbClr val="0000FF"/>
                </a:solidFill>
                <a:highlight>
                  <a:srgbClr val="EFEFEF"/>
                </a:highlight>
                <a:latin typeface="Courier New"/>
                <a:ea typeface="Courier New"/>
                <a:cs typeface="Courier New"/>
                <a:sym typeface="Courier New"/>
              </a:rPr>
              <a:t>bgcolor=</a:t>
            </a:r>
            <a:r>
              <a:rPr b="1" i="0" lang="en-GB" sz="900" u="none" cap="none" strike="noStrike">
                <a:solidFill>
                  <a:srgbClr val="008000"/>
                </a:solidFill>
                <a:highlight>
                  <a:srgbClr val="EFEFEF"/>
                </a:highlight>
                <a:latin typeface="Courier New"/>
                <a:ea typeface="Courier New"/>
                <a:cs typeface="Courier New"/>
                <a:sym typeface="Courier New"/>
              </a:rPr>
              <a:t>"aliceblue" </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Paris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11</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o</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C</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 </a:t>
            </a:r>
            <a:r>
              <a:rPr b="1" i="0" lang="en-GB" sz="900" u="none" cap="none" strike="noStrike">
                <a:solidFill>
                  <a:srgbClr val="0000FF"/>
                </a:solidFill>
                <a:highlight>
                  <a:srgbClr val="EFEFEF"/>
                </a:highlight>
                <a:latin typeface="Courier New"/>
                <a:ea typeface="Courier New"/>
                <a:cs typeface="Courier New"/>
                <a:sym typeface="Courier New"/>
              </a:rPr>
              <a:t>bgcolor=</a:t>
            </a:r>
            <a:r>
              <a:rPr b="1" i="0" lang="en-GB" sz="900" u="none" cap="none" strike="noStrike">
                <a:solidFill>
                  <a:srgbClr val="008000"/>
                </a:solidFill>
                <a:highlight>
                  <a:srgbClr val="EFEFEF"/>
                </a:highlight>
                <a:latin typeface="Courier New"/>
                <a:ea typeface="Courier New"/>
                <a:cs typeface="Courier New"/>
                <a:sym typeface="Courier New"/>
              </a:rPr>
              <a:t>"purple" </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Belgrade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15</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o</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C</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 </a:t>
            </a:r>
            <a:r>
              <a:rPr b="1" i="0" lang="en-GB" sz="900" u="none" cap="none" strike="noStrike">
                <a:solidFill>
                  <a:srgbClr val="0000FF"/>
                </a:solidFill>
                <a:highlight>
                  <a:srgbClr val="EFEFEF"/>
                </a:highlight>
                <a:latin typeface="Courier New"/>
                <a:ea typeface="Courier New"/>
                <a:cs typeface="Courier New"/>
                <a:sym typeface="Courier New"/>
              </a:rPr>
              <a:t>bgcolor=</a:t>
            </a:r>
            <a:r>
              <a:rPr b="1" i="0" lang="en-GB" sz="900" u="none" cap="none" strike="noStrike">
                <a:solidFill>
                  <a:srgbClr val="008000"/>
                </a:solidFill>
                <a:highlight>
                  <a:srgbClr val="EFEFEF"/>
                </a:highlight>
                <a:latin typeface="Courier New"/>
                <a:ea typeface="Courier New"/>
                <a:cs typeface="Courier New"/>
                <a:sym typeface="Courier New"/>
              </a:rPr>
              <a:t>"crimson" </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Moskow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2</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o</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C</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 </a:t>
            </a:r>
            <a:r>
              <a:rPr b="1" i="0" lang="en-GB" sz="900" u="none" cap="none" strike="noStrike">
                <a:solidFill>
                  <a:srgbClr val="0000FF"/>
                </a:solidFill>
                <a:highlight>
                  <a:srgbClr val="EFEFEF"/>
                </a:highlight>
                <a:latin typeface="Courier New"/>
                <a:ea typeface="Courier New"/>
                <a:cs typeface="Courier New"/>
                <a:sym typeface="Courier New"/>
              </a:rPr>
              <a:t>bgcolor=</a:t>
            </a:r>
            <a:r>
              <a:rPr b="1" i="0" lang="en-GB" sz="900" u="none" cap="none" strike="noStrike">
                <a:solidFill>
                  <a:srgbClr val="008000"/>
                </a:solidFill>
                <a:highlight>
                  <a:srgbClr val="EFEFEF"/>
                </a:highlight>
                <a:latin typeface="Courier New"/>
                <a:ea typeface="Courier New"/>
                <a:cs typeface="Courier New"/>
                <a:sym typeface="Courier New"/>
              </a:rPr>
              <a:t>"orange" </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New Delhi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17</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o</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C</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 </a:t>
            </a:r>
            <a:r>
              <a:rPr b="1" i="0" lang="en-GB" sz="900" u="none" cap="none" strike="noStrike">
                <a:solidFill>
                  <a:srgbClr val="0000FF"/>
                </a:solidFill>
                <a:highlight>
                  <a:srgbClr val="EFEFEF"/>
                </a:highlight>
                <a:latin typeface="Courier New"/>
                <a:ea typeface="Courier New"/>
                <a:cs typeface="Courier New"/>
                <a:sym typeface="Courier New"/>
              </a:rPr>
              <a:t>bgcolor=</a:t>
            </a:r>
            <a:r>
              <a:rPr b="1" i="0" lang="en-GB" sz="900" u="none" cap="none" strike="noStrike">
                <a:solidFill>
                  <a:srgbClr val="008000"/>
                </a:solidFill>
                <a:highlight>
                  <a:srgbClr val="EFEFEF"/>
                </a:highlight>
                <a:latin typeface="Courier New"/>
                <a:ea typeface="Courier New"/>
                <a:cs typeface="Courier New"/>
                <a:sym typeface="Courier New"/>
              </a:rPr>
              <a:t>"yellow" </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Tel Aviv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23</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o</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C</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 </a:t>
            </a:r>
            <a:r>
              <a:rPr b="1" i="0" lang="en-GB" sz="900" u="none" cap="none" strike="noStrike">
                <a:solidFill>
                  <a:srgbClr val="0000FF"/>
                </a:solidFill>
                <a:highlight>
                  <a:srgbClr val="EFEFEF"/>
                </a:highlight>
                <a:latin typeface="Courier New"/>
                <a:ea typeface="Courier New"/>
                <a:cs typeface="Courier New"/>
                <a:sym typeface="Courier New"/>
              </a:rPr>
              <a:t>bgcolor=</a:t>
            </a:r>
            <a:r>
              <a:rPr b="1" i="0" lang="en-GB" sz="900" u="none" cap="none" strike="noStrike">
                <a:solidFill>
                  <a:srgbClr val="008000"/>
                </a:solidFill>
                <a:highlight>
                  <a:srgbClr val="EFEFEF"/>
                </a:highlight>
                <a:latin typeface="Courier New"/>
                <a:ea typeface="Courier New"/>
                <a:cs typeface="Courier New"/>
                <a:sym typeface="Courier New"/>
              </a:rPr>
              <a:t>"khaki" </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Cairo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21</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o</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C</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 </a:t>
            </a:r>
            <a:r>
              <a:rPr b="1" i="0" lang="en-GB" sz="900" u="none" cap="none" strike="noStrike">
                <a:solidFill>
                  <a:srgbClr val="0000FF"/>
                </a:solidFill>
                <a:highlight>
                  <a:srgbClr val="EFEFEF"/>
                </a:highlight>
                <a:latin typeface="Courier New"/>
                <a:ea typeface="Courier New"/>
                <a:cs typeface="Courier New"/>
                <a:sym typeface="Courier New"/>
              </a:rPr>
              <a:t>bgcolor=</a:t>
            </a:r>
            <a:r>
              <a:rPr b="1" i="0" lang="en-GB" sz="900" u="none" cap="none" strike="noStrike">
                <a:solidFill>
                  <a:srgbClr val="008000"/>
                </a:solidFill>
                <a:highlight>
                  <a:srgbClr val="EFEFEF"/>
                </a:highlight>
                <a:latin typeface="Courier New"/>
                <a:ea typeface="Courier New"/>
                <a:cs typeface="Courier New"/>
                <a:sym typeface="Courier New"/>
              </a:rPr>
              <a:t>"gray" </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New York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3</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o</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C</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 </a:t>
            </a:r>
            <a:r>
              <a:rPr b="1" i="0" lang="en-GB" sz="900" u="none" cap="none" strike="noStrike">
                <a:solidFill>
                  <a:srgbClr val="0000FF"/>
                </a:solidFill>
                <a:highlight>
                  <a:srgbClr val="EFEFEF"/>
                </a:highlight>
                <a:latin typeface="Courier New"/>
                <a:ea typeface="Courier New"/>
                <a:cs typeface="Courier New"/>
                <a:sym typeface="Courier New"/>
              </a:rPr>
              <a:t>bgcolor=</a:t>
            </a:r>
            <a:r>
              <a:rPr b="1" i="0" lang="en-GB" sz="900" u="none" cap="none" strike="noStrike">
                <a:solidFill>
                  <a:srgbClr val="008000"/>
                </a:solidFill>
                <a:highlight>
                  <a:srgbClr val="EFEFEF"/>
                </a:highlight>
                <a:latin typeface="Courier New"/>
                <a:ea typeface="Courier New"/>
                <a:cs typeface="Courier New"/>
                <a:sym typeface="Courier New"/>
              </a:rPr>
              <a:t>"purple" </a:t>
            </a:r>
            <a:r>
              <a:rPr b="1" i="0" lang="en-GB" sz="900" u="none" cap="none" strike="noStrike">
                <a:solidFill>
                  <a:srgbClr val="0000FF"/>
                </a:solidFill>
                <a:highlight>
                  <a:srgbClr val="EFEFEF"/>
                </a:highlight>
                <a:latin typeface="Courier New"/>
                <a:ea typeface="Courier New"/>
                <a:cs typeface="Courier New"/>
                <a:sym typeface="Courier New"/>
              </a:rPr>
              <a:t>colspan=</a:t>
            </a:r>
            <a:r>
              <a:rPr b="1" i="0" lang="en-GB" sz="900" u="none" cap="none" strike="noStrike">
                <a:solidFill>
                  <a:srgbClr val="008000"/>
                </a:solidFill>
                <a:highlight>
                  <a:srgbClr val="EFEFEF"/>
                </a:highlight>
                <a:latin typeface="Courier New"/>
                <a:ea typeface="Courier New"/>
                <a:cs typeface="Courier New"/>
                <a:sym typeface="Courier New"/>
              </a:rPr>
              <a:t>"2"</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San Francisco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15</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o</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C</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 </a:t>
            </a:r>
            <a:r>
              <a:rPr b="1" i="0" lang="en-GB" sz="900" u="none" cap="none" strike="noStrike">
                <a:solidFill>
                  <a:srgbClr val="0000FF"/>
                </a:solidFill>
                <a:highlight>
                  <a:srgbClr val="EFEFEF"/>
                </a:highlight>
                <a:latin typeface="Courier New"/>
                <a:ea typeface="Courier New"/>
                <a:cs typeface="Courier New"/>
                <a:sym typeface="Courier New"/>
              </a:rPr>
              <a:t>bgcolor=</a:t>
            </a:r>
            <a:r>
              <a:rPr b="1" i="0" lang="en-GB" sz="900" u="none" cap="none" strike="noStrike">
                <a:solidFill>
                  <a:srgbClr val="008000"/>
                </a:solidFill>
                <a:highlight>
                  <a:srgbClr val="EFEFEF"/>
                </a:highlight>
                <a:latin typeface="Courier New"/>
                <a:ea typeface="Courier New"/>
                <a:cs typeface="Courier New"/>
                <a:sym typeface="Courier New"/>
              </a:rPr>
              <a:t>"darkgreen" </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Tokyo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8</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o</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small</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sup</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C</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table</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body</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html</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1"/>
          <p:cNvSpPr txBox="1"/>
          <p:nvPr>
            <p:ph type="title"/>
          </p:nvPr>
        </p:nvSpPr>
        <p:spPr>
          <a:xfrm>
            <a:off x="730000" y="1318650"/>
            <a:ext cx="34206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Tags for Content Structuring</a:t>
            </a:r>
            <a:endParaRPr/>
          </a:p>
        </p:txBody>
      </p:sp>
      <p:sp>
        <p:nvSpPr>
          <p:cNvPr id="513" name="Google Shape;513;p81"/>
          <p:cNvSpPr txBox="1"/>
          <p:nvPr>
            <p:ph idx="1" type="subTitle"/>
          </p:nvPr>
        </p:nvSpPr>
        <p:spPr>
          <a:xfrm>
            <a:off x="724950" y="3161525"/>
            <a:ext cx="3300900" cy="92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Layout</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GB"/>
              <a:t>Tags for Grouping</a:t>
            </a:r>
            <a:endParaRPr/>
          </a:p>
          <a:p>
            <a:pPr indent="0" lvl="0" marL="0" rtl="0" algn="l">
              <a:lnSpc>
                <a:spcPct val="100000"/>
              </a:lnSpc>
              <a:spcBef>
                <a:spcPts val="0"/>
              </a:spcBef>
              <a:spcAft>
                <a:spcPts val="0"/>
              </a:spcAft>
              <a:buSzPts val="1600"/>
              <a:buNone/>
            </a:pPr>
            <a:r>
              <a:t/>
            </a:r>
            <a:endParaRPr/>
          </a:p>
        </p:txBody>
      </p:sp>
      <p:sp>
        <p:nvSpPr>
          <p:cNvPr id="514" name="Google Shape;514;p8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b="1" i="1" lang="en-GB"/>
              <a:t>div  (division)</a:t>
            </a:r>
            <a:endParaRPr b="1" i="1"/>
          </a:p>
          <a:p>
            <a:pPr indent="-311150" lvl="0" marL="457200" rtl="0" algn="l">
              <a:lnSpc>
                <a:spcPct val="115000"/>
              </a:lnSpc>
              <a:spcBef>
                <a:spcPts val="0"/>
              </a:spcBef>
              <a:spcAft>
                <a:spcPts val="0"/>
              </a:spcAft>
              <a:buSzPts val="1300"/>
              <a:buChar char="●"/>
            </a:pPr>
            <a:r>
              <a:rPr b="1" i="1" lang="en-GB"/>
              <a:t>span  ()</a:t>
            </a:r>
            <a:endParaRPr b="1" i="1"/>
          </a:p>
          <a:p>
            <a:pPr indent="-311150" lvl="0" marL="457200" rtl="0" algn="l">
              <a:lnSpc>
                <a:spcPct val="115000"/>
              </a:lnSpc>
              <a:spcBef>
                <a:spcPts val="0"/>
              </a:spcBef>
              <a:spcAft>
                <a:spcPts val="0"/>
              </a:spcAft>
              <a:buSzPts val="1300"/>
              <a:buChar char="●"/>
            </a:pPr>
            <a:r>
              <a:rPr b="1" i="1" lang="en-GB"/>
              <a:t>fieldset</a:t>
            </a:r>
            <a:endParaRPr b="1" i="1"/>
          </a:p>
          <a:p>
            <a:pPr indent="-311150" lvl="0" marL="457200" rtl="0" algn="l">
              <a:lnSpc>
                <a:spcPct val="115000"/>
              </a:lnSpc>
              <a:spcBef>
                <a:spcPts val="0"/>
              </a:spcBef>
              <a:spcAft>
                <a:spcPts val="0"/>
              </a:spcAft>
              <a:buSzPts val="1300"/>
              <a:buChar char="●"/>
            </a:pPr>
            <a:r>
              <a:rPr b="1" i="1" lang="en-GB"/>
              <a:t>form</a:t>
            </a:r>
            <a:endParaRPr b="1" i="1"/>
          </a:p>
          <a:p>
            <a:pPr indent="-311150" lvl="0" marL="457200" rtl="0" algn="l">
              <a:lnSpc>
                <a:spcPct val="115000"/>
              </a:lnSpc>
              <a:spcBef>
                <a:spcPts val="0"/>
              </a:spcBef>
              <a:spcAft>
                <a:spcPts val="0"/>
              </a:spcAft>
              <a:buSzPts val="1300"/>
              <a:buChar char="●"/>
            </a:pPr>
            <a:r>
              <a:rPr lang="en-GB"/>
              <a:t>main</a:t>
            </a:r>
            <a:endParaRPr/>
          </a:p>
          <a:p>
            <a:pPr indent="-311150" lvl="0" marL="457200" rtl="0" algn="l">
              <a:lnSpc>
                <a:spcPct val="115000"/>
              </a:lnSpc>
              <a:spcBef>
                <a:spcPts val="0"/>
              </a:spcBef>
              <a:spcAft>
                <a:spcPts val="0"/>
              </a:spcAft>
              <a:buSzPts val="1300"/>
              <a:buChar char="●"/>
            </a:pPr>
            <a:r>
              <a:rPr lang="en-GB"/>
              <a:t>header</a:t>
            </a:r>
            <a:endParaRPr/>
          </a:p>
          <a:p>
            <a:pPr indent="-311150" lvl="0" marL="457200" rtl="0" algn="l">
              <a:lnSpc>
                <a:spcPct val="115000"/>
              </a:lnSpc>
              <a:spcBef>
                <a:spcPts val="0"/>
              </a:spcBef>
              <a:spcAft>
                <a:spcPts val="0"/>
              </a:spcAft>
              <a:buSzPts val="1300"/>
              <a:buChar char="●"/>
            </a:pPr>
            <a:r>
              <a:rPr lang="en-GB"/>
              <a:t>footer</a:t>
            </a:r>
            <a:endParaRPr/>
          </a:p>
          <a:p>
            <a:pPr indent="-311150" lvl="0" marL="457200" rtl="0" algn="l">
              <a:lnSpc>
                <a:spcPct val="115000"/>
              </a:lnSpc>
              <a:spcBef>
                <a:spcPts val="0"/>
              </a:spcBef>
              <a:spcAft>
                <a:spcPts val="0"/>
              </a:spcAft>
              <a:buSzPts val="1300"/>
              <a:buChar char="●"/>
            </a:pPr>
            <a:r>
              <a:rPr lang="en-GB"/>
              <a:t>nav</a:t>
            </a:r>
            <a:endParaRPr/>
          </a:p>
          <a:p>
            <a:pPr indent="-311150" lvl="0" marL="457200" rtl="0" algn="l">
              <a:lnSpc>
                <a:spcPct val="115000"/>
              </a:lnSpc>
              <a:spcBef>
                <a:spcPts val="0"/>
              </a:spcBef>
              <a:spcAft>
                <a:spcPts val="0"/>
              </a:spcAft>
              <a:buSzPts val="1300"/>
              <a:buChar char="●"/>
            </a:pPr>
            <a:r>
              <a:rPr lang="en-GB"/>
              <a:t>aside</a:t>
            </a:r>
            <a:endParaRPr/>
          </a:p>
          <a:p>
            <a:pPr indent="-311150" lvl="0" marL="457200" rtl="0" algn="l">
              <a:lnSpc>
                <a:spcPct val="115000"/>
              </a:lnSpc>
              <a:spcBef>
                <a:spcPts val="0"/>
              </a:spcBef>
              <a:spcAft>
                <a:spcPts val="0"/>
              </a:spcAft>
              <a:buSzPts val="1300"/>
              <a:buChar char="●"/>
            </a:pPr>
            <a:r>
              <a:rPr lang="en-GB"/>
              <a:t>article</a:t>
            </a:r>
            <a:endParaRPr/>
          </a:p>
          <a:p>
            <a:pPr indent="-311150" lvl="0" marL="457200" rtl="0" algn="l">
              <a:lnSpc>
                <a:spcPct val="115000"/>
              </a:lnSpc>
              <a:spcBef>
                <a:spcPts val="0"/>
              </a:spcBef>
              <a:spcAft>
                <a:spcPts val="0"/>
              </a:spcAft>
              <a:buSzPts val="1300"/>
              <a:buChar char="●"/>
            </a:pPr>
            <a:r>
              <a:rPr lang="en-GB"/>
              <a:t>section</a:t>
            </a:r>
            <a:endParaRPr/>
          </a:p>
          <a:p>
            <a:pPr indent="-311150" lvl="0" marL="457200" rtl="0" algn="l">
              <a:lnSpc>
                <a:spcPct val="115000"/>
              </a:lnSpc>
              <a:spcBef>
                <a:spcPts val="0"/>
              </a:spcBef>
              <a:spcAft>
                <a:spcPts val="0"/>
              </a:spcAft>
              <a:buSzPts val="1300"/>
              <a:buChar char="●"/>
            </a:pPr>
            <a:r>
              <a:rPr lang="en-GB"/>
              <a:t>details, summary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NON-Semantic HTML Tags</a:t>
            </a:r>
            <a:endParaRPr/>
          </a:p>
          <a:p>
            <a:pPr indent="0" lvl="0" marL="0" rtl="0" algn="ctr">
              <a:lnSpc>
                <a:spcPct val="100000"/>
              </a:lnSpc>
              <a:spcBef>
                <a:spcPts val="0"/>
              </a:spcBef>
              <a:spcAft>
                <a:spcPts val="0"/>
              </a:spcAft>
              <a:buSzPts val="1300"/>
              <a:buNone/>
            </a:pPr>
            <a:r>
              <a:rPr lang="en-GB" sz="600"/>
              <a:t>Source: Hongkiat</a:t>
            </a:r>
            <a:endParaRPr sz="600"/>
          </a:p>
        </p:txBody>
      </p:sp>
      <p:pic>
        <p:nvPicPr>
          <p:cNvPr id="520" name="Google Shape;520;p82"/>
          <p:cNvPicPr preferRelativeResize="0"/>
          <p:nvPr/>
        </p:nvPicPr>
        <p:blipFill rotWithShape="1">
          <a:blip r:embed="rId3">
            <a:alphaModFix/>
          </a:blip>
          <a:srcRect b="0" l="0" r="0" t="0"/>
          <a:stretch/>
        </p:blipFill>
        <p:spPr>
          <a:xfrm>
            <a:off x="2019525" y="535400"/>
            <a:ext cx="457200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HTML</a:t>
            </a:r>
            <a:endParaRPr/>
          </a:p>
        </p:txBody>
      </p:sp>
      <p:sp>
        <p:nvSpPr>
          <p:cNvPr id="129" name="Google Shape;129;p20"/>
          <p:cNvSpPr txBox="1"/>
          <p:nvPr>
            <p:ph idx="1" type="subTitle"/>
          </p:nvPr>
        </p:nvSpPr>
        <p:spPr>
          <a:xfrm>
            <a:off x="724950" y="3161525"/>
            <a:ext cx="3300900" cy="105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The Internet document whose content is defined or structured with a markup language.</a:t>
            </a:r>
            <a:endParaRPr/>
          </a:p>
        </p:txBody>
      </p:sp>
      <p:sp>
        <p:nvSpPr>
          <p:cNvPr id="130" name="Google Shape;130;p20"/>
          <p:cNvSpPr txBox="1"/>
          <p:nvPr>
            <p:ph idx="2" type="body"/>
          </p:nvPr>
        </p:nvSpPr>
        <p:spPr>
          <a:xfrm>
            <a:off x="5174225" y="664000"/>
            <a:ext cx="3374400" cy="4143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HTML</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Hypertext Markup Language</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Language that describes the structure of a page/content</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CERN</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Sharing information among scientists</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Unification project for information exchange is started</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1992</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1. specification HTML (Tim Berners Lee)</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SOLID, a decentralised web platform (</a:t>
            </a:r>
            <a:r>
              <a:rPr lang="en-GB" sz="800">
                <a:solidFill>
                  <a:srgbClr val="000000"/>
                </a:solidFill>
                <a:latin typeface="Open Sans"/>
                <a:ea typeface="Open Sans"/>
                <a:cs typeface="Open Sans"/>
                <a:sym typeface="Open Sans"/>
              </a:rPr>
              <a:t>https://solid.inrupt.com/how-it-works</a:t>
            </a:r>
            <a:r>
              <a:rPr lang="en-GB" sz="1200">
                <a:solidFill>
                  <a:srgbClr val="000000"/>
                </a:solidFill>
                <a:latin typeface="Open Sans"/>
                <a:ea typeface="Open Sans"/>
                <a:cs typeface="Open Sans"/>
                <a:sym typeface="Open Sans"/>
              </a:rPr>
              <a:t>)</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Current</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GB" sz="1200">
                <a:solidFill>
                  <a:srgbClr val="000000"/>
                </a:solidFill>
                <a:latin typeface="Open Sans"/>
                <a:ea typeface="Open Sans"/>
                <a:cs typeface="Open Sans"/>
                <a:sym typeface="Open Sans"/>
              </a:rPr>
              <a:t>HTML5 (5.2)</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GB" sz="1200">
                <a:solidFill>
                  <a:srgbClr val="000000"/>
                </a:solidFill>
              </a:rPr>
              <a:t>W3C and WHATWG standardize HTML further.</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Open Sans"/>
              <a:buChar char="●"/>
            </a:pPr>
            <a:r>
              <a:rPr lang="en-GB" sz="1200">
                <a:solidFill>
                  <a:srgbClr val="000000"/>
                </a:solidFill>
              </a:rPr>
              <a:t>Only data is formatted (zengarden!)</a:t>
            </a:r>
            <a:endParaRPr sz="1200">
              <a:solidFill>
                <a:srgbClr val="000000"/>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NON-Semantic HTML Tags</a:t>
            </a:r>
            <a:endParaRPr/>
          </a:p>
          <a:p>
            <a:pPr indent="0" lvl="0" marL="0" rtl="0" algn="ctr">
              <a:lnSpc>
                <a:spcPct val="100000"/>
              </a:lnSpc>
              <a:spcBef>
                <a:spcPts val="0"/>
              </a:spcBef>
              <a:spcAft>
                <a:spcPts val="0"/>
              </a:spcAft>
              <a:buSzPts val="1300"/>
              <a:buNone/>
            </a:pPr>
            <a:r>
              <a:rPr lang="en-GB" sz="600"/>
              <a:t>Source: C-sharpcorner</a:t>
            </a:r>
            <a:endParaRPr sz="600"/>
          </a:p>
        </p:txBody>
      </p:sp>
      <p:pic>
        <p:nvPicPr>
          <p:cNvPr id="526" name="Google Shape;526;p83"/>
          <p:cNvPicPr preferRelativeResize="0"/>
          <p:nvPr/>
        </p:nvPicPr>
        <p:blipFill rotWithShape="1">
          <a:blip r:embed="rId3">
            <a:alphaModFix/>
          </a:blip>
          <a:srcRect b="0" l="0" r="0" t="0"/>
          <a:stretch/>
        </p:blipFill>
        <p:spPr>
          <a:xfrm>
            <a:off x="2543088" y="152400"/>
            <a:ext cx="4061127" cy="406775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Semantic HTML Tags</a:t>
            </a:r>
            <a:endParaRPr/>
          </a:p>
          <a:p>
            <a:pPr indent="0" lvl="0" marL="0" rtl="0" algn="ctr">
              <a:lnSpc>
                <a:spcPct val="100000"/>
              </a:lnSpc>
              <a:spcBef>
                <a:spcPts val="0"/>
              </a:spcBef>
              <a:spcAft>
                <a:spcPts val="0"/>
              </a:spcAft>
              <a:buSzPts val="1300"/>
              <a:buNone/>
            </a:pPr>
            <a:r>
              <a:rPr lang="en-GB" sz="600"/>
              <a:t>Source: Hongkiat</a:t>
            </a:r>
            <a:endParaRPr sz="600"/>
          </a:p>
        </p:txBody>
      </p:sp>
      <p:pic>
        <p:nvPicPr>
          <p:cNvPr id="532" name="Google Shape;532;p84"/>
          <p:cNvPicPr preferRelativeResize="0"/>
          <p:nvPr/>
        </p:nvPicPr>
        <p:blipFill rotWithShape="1">
          <a:blip r:embed="rId3">
            <a:alphaModFix/>
          </a:blip>
          <a:srcRect b="0" l="0" r="0" t="0"/>
          <a:stretch/>
        </p:blipFill>
        <p:spPr>
          <a:xfrm>
            <a:off x="1643000" y="174625"/>
            <a:ext cx="5694852" cy="40677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5"/>
          <p:cNvSpPr txBox="1"/>
          <p:nvPr>
            <p:ph idx="1" type="body"/>
          </p:nvPr>
        </p:nvSpPr>
        <p:spPr>
          <a:xfrm>
            <a:off x="723300" y="4384376"/>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TRY: Chrome Dev Tools</a:t>
            </a:r>
            <a:endParaRPr/>
          </a:p>
          <a:p>
            <a:pPr indent="0" lvl="0" marL="0" rtl="0" algn="ctr">
              <a:lnSpc>
                <a:spcPct val="100000"/>
              </a:lnSpc>
              <a:spcBef>
                <a:spcPts val="0"/>
              </a:spcBef>
              <a:spcAft>
                <a:spcPts val="0"/>
              </a:spcAft>
              <a:buSzPts val="1300"/>
              <a:buNone/>
            </a:pPr>
            <a:r>
              <a:rPr b="1" lang="en-GB" sz="800">
                <a:solidFill>
                  <a:srgbClr val="1A1A1A"/>
                </a:solidFill>
                <a:latin typeface="Open Sans"/>
                <a:ea typeface="Open Sans"/>
                <a:cs typeface="Open Sans"/>
                <a:sym typeface="Open Sans"/>
              </a:rPr>
              <a:t>https://getbootstrap.com/docs/4.0/examples/album/</a:t>
            </a:r>
            <a:endParaRPr sz="800">
              <a:latin typeface="Open Sans"/>
              <a:ea typeface="Open Sans"/>
              <a:cs typeface="Open Sans"/>
              <a:sym typeface="Open Sans"/>
            </a:endParaRPr>
          </a:p>
        </p:txBody>
      </p:sp>
      <p:pic>
        <p:nvPicPr>
          <p:cNvPr id="538" name="Google Shape;538;p85"/>
          <p:cNvPicPr preferRelativeResize="0"/>
          <p:nvPr/>
        </p:nvPicPr>
        <p:blipFill rotWithShape="1">
          <a:blip r:embed="rId3">
            <a:alphaModFix/>
          </a:blip>
          <a:srcRect b="0" l="0" r="0" t="0"/>
          <a:stretch/>
        </p:blipFill>
        <p:spPr>
          <a:xfrm>
            <a:off x="1914175" y="669450"/>
            <a:ext cx="5905500" cy="35433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rPr lang="en-GB" sz="1200"/>
              <a:t>write it with divs convert it into semantic tags!</a:t>
            </a:r>
            <a:endParaRPr sz="1200"/>
          </a:p>
        </p:txBody>
      </p:sp>
      <p:pic>
        <p:nvPicPr>
          <p:cNvPr id="544" name="Google Shape;544;p86"/>
          <p:cNvPicPr preferRelativeResize="0"/>
          <p:nvPr/>
        </p:nvPicPr>
        <p:blipFill rotWithShape="1">
          <a:blip r:embed="rId3">
            <a:alphaModFix/>
          </a:blip>
          <a:srcRect b="0" l="0" r="0" t="0"/>
          <a:stretch/>
        </p:blipFill>
        <p:spPr>
          <a:xfrm>
            <a:off x="4328649" y="203700"/>
            <a:ext cx="4652900" cy="46604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r>
              <a:rPr lang="en-GB"/>
              <a:t>Solution</a:t>
            </a:r>
            <a:endParaRPr/>
          </a:p>
        </p:txBody>
      </p:sp>
      <p:sp>
        <p:nvSpPr>
          <p:cNvPr id="550" name="Google Shape;550;p87"/>
          <p:cNvSpPr txBox="1"/>
          <p:nvPr/>
        </p:nvSpPr>
        <p:spPr>
          <a:xfrm>
            <a:off x="0" y="0"/>
            <a:ext cx="8642100" cy="483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EFEFEF"/>
                </a:highlight>
                <a:latin typeface="Courier New"/>
                <a:ea typeface="Courier New"/>
                <a:cs typeface="Courier New"/>
                <a:sym typeface="Courier New"/>
              </a:rPr>
              <a:t>&lt;!DOCTYPE </a:t>
            </a:r>
            <a:r>
              <a:rPr b="1" i="0" lang="en-GB" sz="900" u="none" cap="none" strike="noStrike">
                <a:solidFill>
                  <a:srgbClr val="0000FF"/>
                </a:solidFill>
                <a:highlight>
                  <a:srgbClr val="EFEFEF"/>
                </a:highlight>
                <a:latin typeface="Courier New"/>
                <a:ea typeface="Courier New"/>
                <a:cs typeface="Courier New"/>
                <a:sym typeface="Courier New"/>
              </a:rPr>
              <a:t>html</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html </a:t>
            </a:r>
            <a:r>
              <a:rPr b="1" i="0" lang="en-GB" sz="900" u="none" cap="none" strike="noStrike">
                <a:solidFill>
                  <a:srgbClr val="0000FF"/>
                </a:solidFill>
                <a:highlight>
                  <a:srgbClr val="EFEFEF"/>
                </a:highlight>
                <a:latin typeface="Courier New"/>
                <a:ea typeface="Courier New"/>
                <a:cs typeface="Courier New"/>
                <a:sym typeface="Courier New"/>
              </a:rPr>
              <a:t>lang=</a:t>
            </a:r>
            <a:r>
              <a:rPr b="1" i="0" lang="en-GB" sz="900" u="none" cap="none" strike="noStrike">
                <a:solidFill>
                  <a:srgbClr val="008000"/>
                </a:solidFill>
                <a:highlight>
                  <a:srgbClr val="EFEFEF"/>
                </a:highlight>
                <a:latin typeface="Courier New"/>
                <a:ea typeface="Courier New"/>
                <a:cs typeface="Courier New"/>
                <a:sym typeface="Courier New"/>
              </a:rPr>
              <a:t>"de-CH"</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head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meta </a:t>
            </a:r>
            <a:r>
              <a:rPr b="1" i="0" lang="en-GB" sz="900" u="none" cap="none" strike="noStrike">
                <a:solidFill>
                  <a:srgbClr val="0000FF"/>
                </a:solidFill>
                <a:highlight>
                  <a:srgbClr val="EFEFEF"/>
                </a:highlight>
                <a:latin typeface="Courier New"/>
                <a:ea typeface="Courier New"/>
                <a:cs typeface="Courier New"/>
                <a:sym typeface="Courier New"/>
              </a:rPr>
              <a:t>charset=</a:t>
            </a:r>
            <a:r>
              <a:rPr b="1" i="0" lang="en-GB" sz="900" u="none" cap="none" strike="noStrike">
                <a:solidFill>
                  <a:srgbClr val="008000"/>
                </a:solidFill>
                <a:highlight>
                  <a:srgbClr val="EFEFEF"/>
                </a:highlight>
                <a:latin typeface="Courier New"/>
                <a:ea typeface="Courier New"/>
                <a:cs typeface="Courier New"/>
                <a:sym typeface="Courier New"/>
              </a:rPr>
              <a:t>"UTF-8" </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title</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Semantic Layouting</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title</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head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body</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main</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header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nav</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...nav..</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nav</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header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section</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article</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section</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...subcontent1...</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section</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section</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...subcontent2...</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section</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article</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457200" lvl="0" marL="457200" marR="0" rtl="0" algn="l">
              <a:lnSpc>
                <a:spcPct val="100000"/>
              </a:lnSpc>
              <a:spcBef>
                <a:spcPts val="0"/>
              </a:spcBef>
              <a:spcAft>
                <a:spcPts val="0"/>
              </a:spcAft>
              <a:buClr>
                <a:srgbClr val="000000"/>
              </a:buClr>
              <a:buSzPts val="1100"/>
              <a:buFont typeface="Arial"/>
              <a:buNone/>
            </a:pPr>
            <a:r>
              <a:rPr b="0" i="0" lang="en-GB" sz="900" u="none" cap="none" strike="noStrike">
                <a:solidFill>
                  <a:srgbClr val="000000"/>
                </a:solidFill>
                <a:highlight>
                  <a:srgbClr val="EFEFEF"/>
                </a:highlight>
                <a:latin typeface="Courier New"/>
                <a:ea typeface="Courier New"/>
                <a:cs typeface="Courier New"/>
                <a:sym typeface="Courier New"/>
              </a:rPr>
              <a:t>  &lt;</a:t>
            </a:r>
            <a:r>
              <a:rPr b="1" i="0" lang="en-GB" sz="900" u="none" cap="none" strike="noStrike">
                <a:solidFill>
                  <a:srgbClr val="000080"/>
                </a:solidFill>
                <a:highlight>
                  <a:srgbClr val="EFEFEF"/>
                </a:highlight>
                <a:latin typeface="Courier New"/>
                <a:ea typeface="Courier New"/>
                <a:cs typeface="Courier New"/>
                <a:sym typeface="Courier New"/>
              </a:rPr>
              <a:t>aside</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chemeClr val="lt1"/>
                </a:highlight>
                <a:latin typeface="Courier New"/>
                <a:ea typeface="Courier New"/>
                <a:cs typeface="Courier New"/>
                <a:sym typeface="Courier New"/>
              </a:rPr>
              <a:t>...sidebar...</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aside</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section</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footer</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...footer...</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footer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main</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body</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html</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8"/>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Tip!</a:t>
            </a:r>
            <a:endParaRPr/>
          </a:p>
        </p:txBody>
      </p:sp>
      <p:sp>
        <p:nvSpPr>
          <p:cNvPr id="556" name="Google Shape;556;p88"/>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600"/>
              <a:buNone/>
            </a:pPr>
            <a:r>
              <a:rPr lang="en-GB"/>
              <a:t>Use the following website to check the general availability of any web standard</a:t>
            </a:r>
            <a:endParaRPr/>
          </a:p>
          <a:p>
            <a:pPr indent="0" lvl="0" marL="0" rtl="0" algn="l">
              <a:lnSpc>
                <a:spcPct val="115000"/>
              </a:lnSpc>
              <a:spcBef>
                <a:spcPts val="1600"/>
              </a:spcBef>
              <a:spcAft>
                <a:spcPts val="1600"/>
              </a:spcAft>
              <a:buSzPts val="1600"/>
              <a:buNone/>
            </a:pPr>
            <a:r>
              <a:rPr lang="en-GB"/>
              <a:t>https://caniuse.com</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GB"/>
              <a:t>HTML </a:t>
            </a:r>
            <a:endParaRPr/>
          </a:p>
          <a:p>
            <a:pPr indent="0" lvl="0" marL="0" rtl="0" algn="l">
              <a:lnSpc>
                <a:spcPct val="100000"/>
              </a:lnSpc>
              <a:spcBef>
                <a:spcPts val="0"/>
              </a:spcBef>
              <a:spcAft>
                <a:spcPts val="0"/>
              </a:spcAft>
              <a:buSzPts val="4200"/>
              <a:buNone/>
            </a:pPr>
            <a:r>
              <a:rPr lang="en-GB" sz="3600"/>
              <a:t>Attributes</a:t>
            </a:r>
            <a:endParaRPr sz="3600"/>
          </a:p>
        </p:txBody>
      </p:sp>
      <p:sp>
        <p:nvSpPr>
          <p:cNvPr id="562" name="Google Shape;562;p8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Ein HTML Dokument (DOM Tree)</a:t>
            </a:r>
            <a:endParaRPr/>
          </a:p>
        </p:txBody>
      </p:sp>
      <p:pic>
        <p:nvPicPr>
          <p:cNvPr id="568" name="Google Shape;568;p90"/>
          <p:cNvPicPr preferRelativeResize="0"/>
          <p:nvPr/>
        </p:nvPicPr>
        <p:blipFill rotWithShape="1">
          <a:blip r:embed="rId3">
            <a:alphaModFix/>
          </a:blip>
          <a:srcRect b="0" l="0" r="0" t="0"/>
          <a:stretch/>
        </p:blipFill>
        <p:spPr>
          <a:xfrm>
            <a:off x="2827212" y="85650"/>
            <a:ext cx="3492881" cy="40677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Attributes</a:t>
            </a:r>
            <a:endParaRPr/>
          </a:p>
        </p:txBody>
      </p:sp>
      <p:sp>
        <p:nvSpPr>
          <p:cNvPr id="574" name="Google Shape;574;p9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Customize the Tag</a:t>
            </a:r>
            <a:endParaRPr/>
          </a:p>
        </p:txBody>
      </p:sp>
      <p:sp>
        <p:nvSpPr>
          <p:cNvPr id="575" name="Google Shape;575;p9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Tags are html rendering commands</a:t>
            </a:r>
            <a:endParaRPr/>
          </a:p>
          <a:p>
            <a:pPr indent="-311150" lvl="0" marL="457200" rtl="0" algn="l">
              <a:lnSpc>
                <a:spcPct val="115000"/>
              </a:lnSpc>
              <a:spcBef>
                <a:spcPts val="0"/>
              </a:spcBef>
              <a:spcAft>
                <a:spcPts val="0"/>
              </a:spcAft>
              <a:buSzPts val="1300"/>
              <a:buChar char="●"/>
            </a:pPr>
            <a:r>
              <a:rPr lang="en-GB"/>
              <a:t>Each tag has its own set of attributes</a:t>
            </a:r>
            <a:endParaRPr/>
          </a:p>
          <a:p>
            <a:pPr indent="-311150" lvl="0" marL="457200" rtl="0" algn="l">
              <a:lnSpc>
                <a:spcPct val="115000"/>
              </a:lnSpc>
              <a:spcBef>
                <a:spcPts val="0"/>
              </a:spcBef>
              <a:spcAft>
                <a:spcPts val="0"/>
              </a:spcAft>
              <a:buSzPts val="1300"/>
              <a:buChar char="●"/>
            </a:pPr>
            <a:r>
              <a:rPr lang="en-GB"/>
              <a:t>Tags (appearance, behaviour) can be modified by attributes</a:t>
            </a:r>
            <a:endParaRPr/>
          </a:p>
          <a:p>
            <a:pPr indent="0" lvl="0" marL="0" marR="0" rtl="0" algn="l">
              <a:lnSpc>
                <a:spcPct val="115000"/>
              </a:lnSpc>
              <a:spcBef>
                <a:spcPts val="1600"/>
              </a:spcBef>
              <a:spcAft>
                <a:spcPts val="1600"/>
              </a:spcAft>
              <a:buSzPts val="1300"/>
              <a:buNone/>
            </a:pPr>
            <a:r>
              <a:t/>
            </a:r>
            <a:endParaRPr/>
          </a:p>
        </p:txBody>
      </p:sp>
      <p:pic>
        <p:nvPicPr>
          <p:cNvPr id="576" name="Google Shape;576;p91"/>
          <p:cNvPicPr preferRelativeResize="0"/>
          <p:nvPr/>
        </p:nvPicPr>
        <p:blipFill rotWithShape="1">
          <a:blip r:embed="rId3">
            <a:alphaModFix/>
          </a:blip>
          <a:srcRect b="0" l="0" r="0" t="0"/>
          <a:stretch/>
        </p:blipFill>
        <p:spPr>
          <a:xfrm>
            <a:off x="795275" y="2056175"/>
            <a:ext cx="1455699" cy="8734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b="1" lang="en-GB"/>
              <a:t>Beispiele</a:t>
            </a:r>
            <a:endParaRPr b="1"/>
          </a:p>
          <a:p>
            <a:pPr indent="0" lvl="0" marL="0" rtl="0" algn="ctr">
              <a:lnSpc>
                <a:spcPct val="100000"/>
              </a:lnSpc>
              <a:spcBef>
                <a:spcPts val="0"/>
              </a:spcBef>
              <a:spcAft>
                <a:spcPts val="0"/>
              </a:spcAft>
              <a:buSzPts val="1300"/>
              <a:buNone/>
            </a:pPr>
            <a:r>
              <a:t/>
            </a:r>
            <a:endParaRPr/>
          </a:p>
        </p:txBody>
      </p:sp>
      <p:pic>
        <p:nvPicPr>
          <p:cNvPr id="582" name="Google Shape;582;p92"/>
          <p:cNvPicPr preferRelativeResize="0"/>
          <p:nvPr/>
        </p:nvPicPr>
        <p:blipFill rotWithShape="1">
          <a:blip r:embed="rId3">
            <a:alphaModFix/>
          </a:blip>
          <a:srcRect b="0" l="0" r="0" t="0"/>
          <a:stretch/>
        </p:blipFill>
        <p:spPr>
          <a:xfrm>
            <a:off x="1606900" y="1304750"/>
            <a:ext cx="6191250" cy="2447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Tim Berners Lees first HTML Seite.</a:t>
            </a:r>
            <a:endParaRPr/>
          </a:p>
          <a:p>
            <a:pPr indent="0" lvl="0" marL="0" rtl="0" algn="ctr">
              <a:lnSpc>
                <a:spcPct val="100000"/>
              </a:lnSpc>
              <a:spcBef>
                <a:spcPts val="0"/>
              </a:spcBef>
              <a:spcAft>
                <a:spcPts val="0"/>
              </a:spcAft>
              <a:buSzPts val="1300"/>
              <a:buNone/>
            </a:pPr>
            <a:r>
              <a:rPr lang="en-GB" sz="600"/>
              <a:t>Source: designer-info.com</a:t>
            </a:r>
            <a:endParaRPr sz="600"/>
          </a:p>
        </p:txBody>
      </p:sp>
      <p:pic>
        <p:nvPicPr>
          <p:cNvPr id="136" name="Google Shape;136;p21"/>
          <p:cNvPicPr preferRelativeResize="0"/>
          <p:nvPr/>
        </p:nvPicPr>
        <p:blipFill rotWithShape="1">
          <a:blip r:embed="rId3">
            <a:alphaModFix/>
          </a:blip>
          <a:srcRect b="0" l="0" r="0" t="0"/>
          <a:stretch/>
        </p:blipFill>
        <p:spPr>
          <a:xfrm>
            <a:off x="2392050" y="174650"/>
            <a:ext cx="3810000" cy="3886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b="1" lang="en-GB"/>
              <a:t>For example</a:t>
            </a:r>
            <a:endParaRPr b="1"/>
          </a:p>
          <a:p>
            <a:pPr indent="0" lvl="0" marL="0" rtl="0" algn="ctr">
              <a:lnSpc>
                <a:spcPct val="100000"/>
              </a:lnSpc>
              <a:spcBef>
                <a:spcPts val="0"/>
              </a:spcBef>
              <a:spcAft>
                <a:spcPts val="0"/>
              </a:spcAft>
              <a:buSzPts val="1300"/>
              <a:buNone/>
            </a:pPr>
            <a:r>
              <a:rPr lang="en-GB"/>
              <a:t>href, src, alt</a:t>
            </a:r>
            <a:endParaRPr/>
          </a:p>
        </p:txBody>
      </p:sp>
      <p:pic>
        <p:nvPicPr>
          <p:cNvPr id="588" name="Google Shape;588;p93"/>
          <p:cNvPicPr preferRelativeResize="0"/>
          <p:nvPr/>
        </p:nvPicPr>
        <p:blipFill rotWithShape="1">
          <a:blip r:embed="rId3">
            <a:alphaModFix/>
          </a:blip>
          <a:srcRect b="0" l="0" r="0" t="0"/>
          <a:stretch/>
        </p:blipFill>
        <p:spPr>
          <a:xfrm>
            <a:off x="1972300" y="637250"/>
            <a:ext cx="5553075" cy="2990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b="1" lang="en-GB"/>
              <a:t>For example</a:t>
            </a:r>
            <a:endParaRPr b="1"/>
          </a:p>
          <a:p>
            <a:pPr indent="0" lvl="0" marL="0" rtl="0" algn="ctr">
              <a:lnSpc>
                <a:spcPct val="100000"/>
              </a:lnSpc>
              <a:spcBef>
                <a:spcPts val="0"/>
              </a:spcBef>
              <a:spcAft>
                <a:spcPts val="0"/>
              </a:spcAft>
              <a:buSzPts val="1300"/>
              <a:buNone/>
            </a:pPr>
            <a:r>
              <a:rPr lang="en-GB"/>
              <a:t>align, valign, bgcolor, colspan, rowspan</a:t>
            </a:r>
            <a:endParaRPr/>
          </a:p>
        </p:txBody>
      </p:sp>
      <p:pic>
        <p:nvPicPr>
          <p:cNvPr id="594" name="Google Shape;594;p94"/>
          <p:cNvPicPr preferRelativeResize="0"/>
          <p:nvPr/>
        </p:nvPicPr>
        <p:blipFill rotWithShape="1">
          <a:blip r:embed="rId3">
            <a:alphaModFix/>
          </a:blip>
          <a:srcRect b="0" l="0" r="0" t="0"/>
          <a:stretch/>
        </p:blipFill>
        <p:spPr>
          <a:xfrm>
            <a:off x="1728788" y="545875"/>
            <a:ext cx="5686425" cy="36290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Global</a:t>
            </a:r>
            <a:endParaRPr/>
          </a:p>
          <a:p>
            <a:pPr indent="0" lvl="0" marL="0" rtl="0" algn="l">
              <a:lnSpc>
                <a:spcPct val="100000"/>
              </a:lnSpc>
              <a:spcBef>
                <a:spcPts val="0"/>
              </a:spcBef>
              <a:spcAft>
                <a:spcPts val="0"/>
              </a:spcAft>
              <a:buSzPts val="2600"/>
              <a:buNone/>
            </a:pPr>
            <a:r>
              <a:rPr lang="en-GB"/>
              <a:t>Attribute</a:t>
            </a:r>
            <a:endParaRPr/>
          </a:p>
        </p:txBody>
      </p:sp>
      <p:sp>
        <p:nvSpPr>
          <p:cNvPr id="600" name="Google Shape;600;p95"/>
          <p:cNvSpPr txBox="1"/>
          <p:nvPr>
            <p:ph idx="1" type="subTitle"/>
          </p:nvPr>
        </p:nvSpPr>
        <p:spPr>
          <a:xfrm>
            <a:off x="724950" y="3161525"/>
            <a:ext cx="36135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Applies to all HTML Tags (Elements)</a:t>
            </a:r>
            <a:endParaRPr/>
          </a:p>
        </p:txBody>
      </p:sp>
      <p:sp>
        <p:nvSpPr>
          <p:cNvPr id="601" name="Google Shape;601;p95"/>
          <p:cNvSpPr txBox="1"/>
          <p:nvPr>
            <p:ph idx="2" type="body"/>
          </p:nvPr>
        </p:nvSpPr>
        <p:spPr>
          <a:xfrm>
            <a:off x="5174225" y="1352625"/>
            <a:ext cx="1761000" cy="30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Often used</a:t>
            </a:r>
            <a:endParaRPr/>
          </a:p>
          <a:p>
            <a:pPr indent="-311150" lvl="0" marL="457200" rtl="0" algn="l">
              <a:lnSpc>
                <a:spcPct val="115000"/>
              </a:lnSpc>
              <a:spcBef>
                <a:spcPts val="1600"/>
              </a:spcBef>
              <a:spcAft>
                <a:spcPts val="0"/>
              </a:spcAft>
              <a:buSzPts val="1300"/>
              <a:buChar char="●"/>
            </a:pPr>
            <a:r>
              <a:rPr b="1" lang="en-GB"/>
              <a:t>id</a:t>
            </a:r>
            <a:endParaRPr b="1"/>
          </a:p>
          <a:p>
            <a:pPr indent="-311150" lvl="0" marL="457200" rtl="0" algn="l">
              <a:lnSpc>
                <a:spcPct val="115000"/>
              </a:lnSpc>
              <a:spcBef>
                <a:spcPts val="0"/>
              </a:spcBef>
              <a:spcAft>
                <a:spcPts val="0"/>
              </a:spcAft>
              <a:buSzPts val="1300"/>
              <a:buChar char="●"/>
            </a:pPr>
            <a:r>
              <a:rPr b="1" lang="en-GB"/>
              <a:t>class</a:t>
            </a:r>
            <a:endParaRPr b="1"/>
          </a:p>
          <a:p>
            <a:pPr indent="-311150" lvl="0" marL="457200" rtl="0" algn="l">
              <a:lnSpc>
                <a:spcPct val="115000"/>
              </a:lnSpc>
              <a:spcBef>
                <a:spcPts val="0"/>
              </a:spcBef>
              <a:spcAft>
                <a:spcPts val="0"/>
              </a:spcAft>
              <a:buSzPts val="1300"/>
              <a:buChar char="●"/>
            </a:pPr>
            <a:r>
              <a:rPr b="1" lang="en-GB"/>
              <a:t>title</a:t>
            </a:r>
            <a:endParaRPr b="1"/>
          </a:p>
          <a:p>
            <a:pPr indent="-311150" lvl="0" marL="457200" rtl="0" algn="l">
              <a:lnSpc>
                <a:spcPct val="115000"/>
              </a:lnSpc>
              <a:spcBef>
                <a:spcPts val="0"/>
              </a:spcBef>
              <a:spcAft>
                <a:spcPts val="0"/>
              </a:spcAft>
              <a:buSzPts val="1300"/>
              <a:buChar char="●"/>
            </a:pPr>
            <a:r>
              <a:rPr b="1" i="1" lang="en-GB"/>
              <a:t>style</a:t>
            </a:r>
            <a:endParaRPr b="1" i="1"/>
          </a:p>
          <a:p>
            <a:pPr indent="-311150" lvl="0" marL="457200" rtl="0" algn="l">
              <a:lnSpc>
                <a:spcPct val="115000"/>
              </a:lnSpc>
              <a:spcBef>
                <a:spcPts val="0"/>
              </a:spcBef>
              <a:spcAft>
                <a:spcPts val="0"/>
              </a:spcAft>
              <a:buSzPts val="1300"/>
              <a:buChar char="●"/>
            </a:pPr>
            <a:r>
              <a:rPr b="1" i="1" lang="en-GB"/>
              <a:t>data-*</a:t>
            </a:r>
            <a:endParaRPr b="1" i="1"/>
          </a:p>
          <a:p>
            <a:pPr indent="-311150" lvl="0" marL="457200" rtl="0" algn="l">
              <a:lnSpc>
                <a:spcPct val="115000"/>
              </a:lnSpc>
              <a:spcBef>
                <a:spcPts val="0"/>
              </a:spcBef>
              <a:spcAft>
                <a:spcPts val="0"/>
              </a:spcAft>
              <a:buSzPts val="1300"/>
              <a:buChar char="●"/>
            </a:pPr>
            <a:r>
              <a:rPr lang="en-GB"/>
              <a:t>hidden</a:t>
            </a:r>
            <a:endParaRPr/>
          </a:p>
          <a:p>
            <a:pPr indent="-311150" lvl="0" marL="457200" rtl="0" algn="l">
              <a:lnSpc>
                <a:spcPct val="115000"/>
              </a:lnSpc>
              <a:spcBef>
                <a:spcPts val="0"/>
              </a:spcBef>
              <a:spcAft>
                <a:spcPts val="0"/>
              </a:spcAft>
              <a:buSzPts val="1300"/>
              <a:buChar char="●"/>
            </a:pPr>
            <a:r>
              <a:rPr lang="en-GB"/>
              <a:t>lang</a:t>
            </a:r>
            <a:endParaRPr/>
          </a:p>
          <a:p>
            <a:pPr indent="-311150" lvl="0" marL="457200" rtl="0" algn="l">
              <a:lnSpc>
                <a:spcPct val="115000"/>
              </a:lnSpc>
              <a:spcBef>
                <a:spcPts val="0"/>
              </a:spcBef>
              <a:spcAft>
                <a:spcPts val="0"/>
              </a:spcAft>
              <a:buSzPts val="1300"/>
              <a:buChar char="●"/>
            </a:pPr>
            <a:r>
              <a:rPr lang="en-GB"/>
              <a:t>tabindex</a:t>
            </a:r>
            <a:endParaRPr/>
          </a:p>
        </p:txBody>
      </p:sp>
      <p:sp>
        <p:nvSpPr>
          <p:cNvPr id="602" name="Google Shape;602;p95"/>
          <p:cNvSpPr txBox="1"/>
          <p:nvPr>
            <p:ph idx="2" type="body"/>
          </p:nvPr>
        </p:nvSpPr>
        <p:spPr>
          <a:xfrm>
            <a:off x="7097325" y="1352625"/>
            <a:ext cx="1903800" cy="30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Others</a:t>
            </a:r>
            <a:endParaRPr/>
          </a:p>
          <a:p>
            <a:pPr indent="-311150" lvl="0" marL="457200" rtl="0" algn="l">
              <a:lnSpc>
                <a:spcPct val="115000"/>
              </a:lnSpc>
              <a:spcBef>
                <a:spcPts val="1600"/>
              </a:spcBef>
              <a:spcAft>
                <a:spcPts val="0"/>
              </a:spcAft>
              <a:buSzPts val="1300"/>
              <a:buChar char="●"/>
            </a:pPr>
            <a:r>
              <a:rPr lang="en-GB"/>
              <a:t>accesskey</a:t>
            </a:r>
            <a:endParaRPr/>
          </a:p>
          <a:p>
            <a:pPr indent="-311150" lvl="0" marL="457200" rtl="0" algn="l">
              <a:lnSpc>
                <a:spcPct val="115000"/>
              </a:lnSpc>
              <a:spcBef>
                <a:spcPts val="0"/>
              </a:spcBef>
              <a:spcAft>
                <a:spcPts val="0"/>
              </a:spcAft>
              <a:buSzPts val="1300"/>
              <a:buChar char="●"/>
            </a:pPr>
            <a:r>
              <a:rPr lang="en-GB"/>
              <a:t>contenteditable</a:t>
            </a:r>
            <a:endParaRPr/>
          </a:p>
          <a:p>
            <a:pPr indent="-311150" lvl="0" marL="457200" rtl="0" algn="l">
              <a:lnSpc>
                <a:spcPct val="115000"/>
              </a:lnSpc>
              <a:spcBef>
                <a:spcPts val="0"/>
              </a:spcBef>
              <a:spcAft>
                <a:spcPts val="0"/>
              </a:spcAft>
              <a:buSzPts val="1300"/>
              <a:buChar char="●"/>
            </a:pPr>
            <a:r>
              <a:rPr lang="en-GB"/>
              <a:t>contextmenu</a:t>
            </a:r>
            <a:endParaRPr/>
          </a:p>
          <a:p>
            <a:pPr indent="-311150" lvl="0" marL="457200" rtl="0" algn="l">
              <a:lnSpc>
                <a:spcPct val="115000"/>
              </a:lnSpc>
              <a:spcBef>
                <a:spcPts val="0"/>
              </a:spcBef>
              <a:spcAft>
                <a:spcPts val="0"/>
              </a:spcAft>
              <a:buSzPts val="1300"/>
              <a:buChar char="●"/>
            </a:pPr>
            <a:r>
              <a:rPr lang="en-GB"/>
              <a:t>dir</a:t>
            </a:r>
            <a:endParaRPr/>
          </a:p>
          <a:p>
            <a:pPr indent="-311150" lvl="0" marL="457200" rtl="0" algn="l">
              <a:lnSpc>
                <a:spcPct val="115000"/>
              </a:lnSpc>
              <a:spcBef>
                <a:spcPts val="0"/>
              </a:spcBef>
              <a:spcAft>
                <a:spcPts val="0"/>
              </a:spcAft>
              <a:buSzPts val="1300"/>
              <a:buChar char="●"/>
            </a:pPr>
            <a:r>
              <a:rPr lang="en-GB"/>
              <a:t>draggable</a:t>
            </a:r>
            <a:endParaRPr/>
          </a:p>
          <a:p>
            <a:pPr indent="-311150" lvl="0" marL="457200" rtl="0" algn="l">
              <a:lnSpc>
                <a:spcPct val="115000"/>
              </a:lnSpc>
              <a:spcBef>
                <a:spcPts val="0"/>
              </a:spcBef>
              <a:spcAft>
                <a:spcPts val="0"/>
              </a:spcAft>
              <a:buSzPts val="1300"/>
              <a:buChar char="●"/>
            </a:pPr>
            <a:r>
              <a:rPr lang="en-GB"/>
              <a:t>dropzone</a:t>
            </a:r>
            <a:endParaRPr/>
          </a:p>
          <a:p>
            <a:pPr indent="-311150" lvl="0" marL="457200" rtl="0" algn="l">
              <a:lnSpc>
                <a:spcPct val="115000"/>
              </a:lnSpc>
              <a:spcBef>
                <a:spcPts val="0"/>
              </a:spcBef>
              <a:spcAft>
                <a:spcPts val="0"/>
              </a:spcAft>
              <a:buSzPts val="1300"/>
              <a:buChar char="●"/>
            </a:pPr>
            <a:r>
              <a:rPr lang="en-GB"/>
              <a:t>itemid</a:t>
            </a:r>
            <a:endParaRPr/>
          </a:p>
          <a:p>
            <a:pPr indent="-311150" lvl="0" marL="457200" rtl="0" algn="l">
              <a:lnSpc>
                <a:spcPct val="115000"/>
              </a:lnSpc>
              <a:spcBef>
                <a:spcPts val="0"/>
              </a:spcBef>
              <a:spcAft>
                <a:spcPts val="0"/>
              </a:spcAft>
              <a:buSzPts val="1300"/>
              <a:buChar char="●"/>
            </a:pPr>
            <a:r>
              <a:rPr lang="en-GB"/>
              <a:t>itemprop</a:t>
            </a:r>
            <a:endParaRPr/>
          </a:p>
          <a:p>
            <a:pPr indent="-311150" lvl="0" marL="457200" rtl="0" algn="l">
              <a:lnSpc>
                <a:spcPct val="115000"/>
              </a:lnSpc>
              <a:spcBef>
                <a:spcPts val="0"/>
              </a:spcBef>
              <a:spcAft>
                <a:spcPts val="0"/>
              </a:spcAft>
              <a:buSzPts val="1300"/>
              <a:buChar char="●"/>
            </a:pPr>
            <a:r>
              <a:rPr lang="en-GB"/>
              <a:t>itemref</a:t>
            </a:r>
            <a:endParaRPr/>
          </a:p>
          <a:p>
            <a:pPr indent="-311150" lvl="0" marL="457200" rtl="0" algn="l">
              <a:lnSpc>
                <a:spcPct val="115000"/>
              </a:lnSpc>
              <a:spcBef>
                <a:spcPts val="0"/>
              </a:spcBef>
              <a:spcAft>
                <a:spcPts val="0"/>
              </a:spcAft>
              <a:buSzPts val="1300"/>
              <a:buChar char="●"/>
            </a:pPr>
            <a:r>
              <a:rPr lang="en-GB"/>
              <a:t>itemscope</a:t>
            </a:r>
            <a:endParaRPr/>
          </a:p>
          <a:p>
            <a:pPr indent="-311150" lvl="0" marL="457200" rtl="0" algn="l">
              <a:lnSpc>
                <a:spcPct val="115000"/>
              </a:lnSpc>
              <a:spcBef>
                <a:spcPts val="0"/>
              </a:spcBef>
              <a:spcAft>
                <a:spcPts val="0"/>
              </a:spcAft>
              <a:buSzPts val="1300"/>
              <a:buChar char="●"/>
            </a:pPr>
            <a:r>
              <a:rPr lang="en-GB"/>
              <a:t>itemtype</a:t>
            </a:r>
            <a:endParaRPr/>
          </a:p>
          <a:p>
            <a:pPr indent="-311150" lvl="0" marL="457200" rtl="0" algn="l">
              <a:lnSpc>
                <a:spcPct val="115000"/>
              </a:lnSpc>
              <a:spcBef>
                <a:spcPts val="0"/>
              </a:spcBef>
              <a:spcAft>
                <a:spcPts val="0"/>
              </a:spcAft>
              <a:buSzPts val="1300"/>
              <a:buChar char="●"/>
            </a:pPr>
            <a:r>
              <a:rPr lang="en-GB"/>
              <a:t>spellcheck</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rPr lang="en-GB" sz="1200"/>
              <a:t>Use the most used attributes on a “DIV” element.</a:t>
            </a:r>
            <a:endParaRPr sz="1200"/>
          </a:p>
          <a:p>
            <a:pPr indent="0" lvl="0" marL="0" rtl="0" algn="l">
              <a:lnSpc>
                <a:spcPct val="100000"/>
              </a:lnSpc>
              <a:spcBef>
                <a:spcPts val="0"/>
              </a:spcBef>
              <a:spcAft>
                <a:spcPts val="0"/>
              </a:spcAft>
              <a:buSzPts val="3600"/>
              <a:buNone/>
            </a:pPr>
            <a:r>
              <a:rPr lang="en-GB" sz="1200"/>
              <a:t>And try to make this DIV element editable und de/activate spellcheck on this DIV element.</a:t>
            </a:r>
            <a:endParaRPr sz="12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Tag specific Attributes</a:t>
            </a:r>
            <a:endParaRPr/>
          </a:p>
        </p:txBody>
      </p:sp>
      <p:sp>
        <p:nvSpPr>
          <p:cNvPr id="613" name="Google Shape;613;p9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More Information:</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GB" sz="1000"/>
              <a:t>https://developer.mozilla.org/en-US/docs/Web/HTML/Attributes</a:t>
            </a:r>
            <a:endParaRPr sz="1000"/>
          </a:p>
        </p:txBody>
      </p:sp>
      <p:sp>
        <p:nvSpPr>
          <p:cNvPr id="614" name="Google Shape;614;p97"/>
          <p:cNvSpPr txBox="1"/>
          <p:nvPr>
            <p:ph idx="2" type="body"/>
          </p:nvPr>
        </p:nvSpPr>
        <p:spPr>
          <a:xfrm>
            <a:off x="5174225" y="389975"/>
            <a:ext cx="3813000" cy="30255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GB" sz="1000"/>
              <a:t>&lt;img </a:t>
            </a:r>
            <a:r>
              <a:rPr lang="en-GB" sz="1000">
                <a:solidFill>
                  <a:srgbClr val="FF0000"/>
                </a:solidFill>
              </a:rPr>
              <a:t>src</a:t>
            </a:r>
            <a:r>
              <a:rPr lang="en-GB" sz="1000"/>
              <a:t>=”/image.jpg” </a:t>
            </a:r>
            <a:r>
              <a:rPr lang="en-GB" sz="1000">
                <a:solidFill>
                  <a:srgbClr val="FF0000"/>
                </a:solidFill>
              </a:rPr>
              <a:t>alt</a:t>
            </a:r>
            <a:r>
              <a:rPr lang="en-GB" sz="1000"/>
              <a:t>=”My Dogs Image”/&gt;</a:t>
            </a:r>
            <a:endParaRPr sz="1000"/>
          </a:p>
          <a:p>
            <a:pPr indent="-292100" lvl="1" marL="914400" rtl="0" algn="l">
              <a:lnSpc>
                <a:spcPct val="115000"/>
              </a:lnSpc>
              <a:spcBef>
                <a:spcPts val="0"/>
              </a:spcBef>
              <a:spcAft>
                <a:spcPts val="0"/>
              </a:spcAft>
              <a:buSzPts val="1000"/>
              <a:buChar char="○"/>
            </a:pPr>
            <a:r>
              <a:rPr lang="en-GB" sz="1000"/>
              <a:t>sizes, srcset, height, width, crossorigin, ...</a:t>
            </a:r>
            <a:endParaRPr sz="1000"/>
          </a:p>
          <a:p>
            <a:pPr indent="-292100" lvl="0" marL="457200" rtl="0" algn="l">
              <a:lnSpc>
                <a:spcPct val="115000"/>
              </a:lnSpc>
              <a:spcBef>
                <a:spcPts val="0"/>
              </a:spcBef>
              <a:spcAft>
                <a:spcPts val="0"/>
              </a:spcAft>
              <a:buSzPts val="1000"/>
              <a:buChar char="●"/>
            </a:pPr>
            <a:r>
              <a:rPr lang="en-GB" sz="1000"/>
              <a:t>&lt;a </a:t>
            </a:r>
            <a:r>
              <a:rPr lang="en-GB" sz="1000">
                <a:solidFill>
                  <a:srgbClr val="FF0000"/>
                </a:solidFill>
              </a:rPr>
              <a:t>href</a:t>
            </a:r>
            <a:r>
              <a:rPr lang="en-GB" sz="1000"/>
              <a:t>=”</a:t>
            </a:r>
            <a:r>
              <a:rPr lang="en-GB" sz="1000" u="sng">
                <a:solidFill>
                  <a:schemeClr val="hlink"/>
                </a:solidFill>
                <a:hlinkClick r:id="rId3"/>
              </a:rPr>
              <a:t>http://abc.com</a:t>
            </a:r>
            <a:r>
              <a:rPr lang="en-GB" sz="1000"/>
              <a:t>” </a:t>
            </a:r>
            <a:r>
              <a:rPr lang="en-GB" sz="1000">
                <a:solidFill>
                  <a:srgbClr val="FF0000"/>
                </a:solidFill>
              </a:rPr>
              <a:t>target</a:t>
            </a:r>
            <a:r>
              <a:rPr lang="en-GB" sz="1000"/>
              <a:t>=”_blank”&gt;..&lt;/a&gt;</a:t>
            </a:r>
            <a:endParaRPr sz="1000"/>
          </a:p>
          <a:p>
            <a:pPr indent="-292100" lvl="1" marL="914400" rtl="0" algn="l">
              <a:lnSpc>
                <a:spcPct val="115000"/>
              </a:lnSpc>
              <a:spcBef>
                <a:spcPts val="0"/>
              </a:spcBef>
              <a:spcAft>
                <a:spcPts val="0"/>
              </a:spcAft>
              <a:buSzPts val="1000"/>
              <a:buChar char="○"/>
            </a:pPr>
            <a:r>
              <a:rPr lang="en-GB" sz="1000"/>
              <a:t>download, ping, rel, type</a:t>
            </a:r>
            <a:endParaRPr sz="1000"/>
          </a:p>
          <a:p>
            <a:pPr indent="-292100" lvl="0" marL="457200" rtl="0" algn="l">
              <a:lnSpc>
                <a:spcPct val="115000"/>
              </a:lnSpc>
              <a:spcBef>
                <a:spcPts val="0"/>
              </a:spcBef>
              <a:spcAft>
                <a:spcPts val="0"/>
              </a:spcAft>
              <a:buSzPts val="1000"/>
              <a:buChar char="●"/>
            </a:pPr>
            <a:r>
              <a:rPr lang="en-GB" sz="1000"/>
              <a:t>&lt;input </a:t>
            </a:r>
            <a:r>
              <a:rPr lang="en-GB" sz="1000">
                <a:solidFill>
                  <a:srgbClr val="FF0000"/>
                </a:solidFill>
              </a:rPr>
              <a:t>type</a:t>
            </a:r>
            <a:r>
              <a:rPr lang="en-GB" sz="1000"/>
              <a:t>=”tel” </a:t>
            </a:r>
            <a:r>
              <a:rPr lang="en-GB" sz="1000">
                <a:solidFill>
                  <a:srgbClr val="FF0000"/>
                </a:solidFill>
              </a:rPr>
              <a:t>autofocus</a:t>
            </a:r>
            <a:r>
              <a:rPr lang="en-GB" sz="1000"/>
              <a:t>=”true” </a:t>
            </a:r>
            <a:r>
              <a:rPr lang="en-GB" sz="1000">
                <a:solidFill>
                  <a:srgbClr val="FF0000"/>
                </a:solidFill>
              </a:rPr>
              <a:t>autocomplete</a:t>
            </a:r>
            <a:r>
              <a:rPr lang="en-GB" sz="1000"/>
              <a:t>=”off”/&gt;</a:t>
            </a:r>
            <a:endParaRPr sz="1000"/>
          </a:p>
          <a:p>
            <a:pPr indent="-292100" lvl="1" marL="914400" rtl="0" algn="l">
              <a:lnSpc>
                <a:spcPct val="115000"/>
              </a:lnSpc>
              <a:spcBef>
                <a:spcPts val="0"/>
              </a:spcBef>
              <a:spcAft>
                <a:spcPts val="0"/>
              </a:spcAft>
              <a:buSzPts val="1000"/>
              <a:buChar char="○"/>
            </a:pPr>
            <a:r>
              <a:rPr lang="en-GB" sz="1000"/>
              <a:t>pattern, placeholder, min, max, size, minlength, maxlength, name, readonly, required, spellcheck, value, ...</a:t>
            </a:r>
            <a:endParaRPr sz="1000"/>
          </a:p>
          <a:p>
            <a:pPr indent="-292100" lvl="0" marL="457200" rtl="0" algn="l">
              <a:lnSpc>
                <a:spcPct val="115000"/>
              </a:lnSpc>
              <a:spcBef>
                <a:spcPts val="0"/>
              </a:spcBef>
              <a:spcAft>
                <a:spcPts val="0"/>
              </a:spcAft>
              <a:buSzPts val="1000"/>
              <a:buChar char="●"/>
            </a:pPr>
            <a:r>
              <a:rPr lang="en-GB" sz="1000"/>
              <a:t>&lt;button disabled=”true” &gt;...&lt;/button&gt;</a:t>
            </a:r>
            <a:endParaRPr sz="1000"/>
          </a:p>
          <a:p>
            <a:pPr indent="-292100" lvl="0" marL="457200" rtl="0" algn="l">
              <a:lnSpc>
                <a:spcPct val="115000"/>
              </a:lnSpc>
              <a:spcBef>
                <a:spcPts val="0"/>
              </a:spcBef>
              <a:spcAft>
                <a:spcPts val="0"/>
              </a:spcAft>
              <a:buSzPts val="1000"/>
              <a:buChar char="●"/>
            </a:pPr>
            <a:r>
              <a:rPr lang="en-GB" sz="1000"/>
              <a:t>audio</a:t>
            </a:r>
            <a:endParaRPr sz="1000"/>
          </a:p>
          <a:p>
            <a:pPr indent="-292100" lvl="1" marL="914400" rtl="0" algn="l">
              <a:lnSpc>
                <a:spcPct val="115000"/>
              </a:lnSpc>
              <a:spcBef>
                <a:spcPts val="0"/>
              </a:spcBef>
              <a:spcAft>
                <a:spcPts val="0"/>
              </a:spcAft>
              <a:buSzPts val="1000"/>
              <a:buChar char="○"/>
            </a:pPr>
            <a:r>
              <a:rPr lang="en-GB" sz="1000"/>
              <a:t>loop, autoplay, muted, played, buffered, src, preload, volume, controls</a:t>
            </a:r>
            <a:endParaRPr sz="1000"/>
          </a:p>
          <a:p>
            <a:pPr indent="-292100" lvl="0" marL="457200" rtl="0" algn="l">
              <a:lnSpc>
                <a:spcPct val="115000"/>
              </a:lnSpc>
              <a:spcBef>
                <a:spcPts val="0"/>
              </a:spcBef>
              <a:spcAft>
                <a:spcPts val="0"/>
              </a:spcAft>
              <a:buSzPts val="1000"/>
              <a:buChar char="●"/>
            </a:pPr>
            <a:r>
              <a:rPr lang="en-GB" sz="1000"/>
              <a:t>meter</a:t>
            </a:r>
            <a:endParaRPr sz="1000"/>
          </a:p>
          <a:p>
            <a:pPr indent="-292100" lvl="1" marL="914400" rtl="0" algn="l">
              <a:lnSpc>
                <a:spcPct val="115000"/>
              </a:lnSpc>
              <a:spcBef>
                <a:spcPts val="0"/>
              </a:spcBef>
              <a:spcAft>
                <a:spcPts val="0"/>
              </a:spcAft>
              <a:buSzPts val="1000"/>
              <a:buChar char="○"/>
            </a:pPr>
            <a:r>
              <a:rPr lang="en-GB" sz="1000"/>
              <a:t>min, max, low, high, optimum, value</a:t>
            </a:r>
            <a:endParaRPr sz="1000"/>
          </a:p>
          <a:p>
            <a:pPr indent="-292100" lvl="0" marL="457200" rtl="0" algn="l">
              <a:lnSpc>
                <a:spcPct val="115000"/>
              </a:lnSpc>
              <a:spcBef>
                <a:spcPts val="0"/>
              </a:spcBef>
              <a:spcAft>
                <a:spcPts val="0"/>
              </a:spcAft>
              <a:buSzPts val="1000"/>
              <a:buChar char="●"/>
            </a:pPr>
            <a:r>
              <a:rPr lang="en-GB" sz="1000"/>
              <a:t>progress</a:t>
            </a:r>
            <a:endParaRPr sz="1000"/>
          </a:p>
          <a:p>
            <a:pPr indent="-292100" lvl="1" marL="914400" rtl="0" algn="l">
              <a:lnSpc>
                <a:spcPct val="115000"/>
              </a:lnSpc>
              <a:spcBef>
                <a:spcPts val="0"/>
              </a:spcBef>
              <a:spcAft>
                <a:spcPts val="0"/>
              </a:spcAft>
              <a:buSzPts val="1000"/>
              <a:buChar char="○"/>
            </a:pPr>
            <a:r>
              <a:rPr lang="en-GB" sz="1000"/>
              <a:t>max, value</a:t>
            </a:r>
            <a:endParaRPr sz="1000"/>
          </a:p>
          <a:p>
            <a:pPr indent="-292100" lvl="0" marL="457200" rtl="0" algn="l">
              <a:lnSpc>
                <a:spcPct val="115000"/>
              </a:lnSpc>
              <a:spcBef>
                <a:spcPts val="0"/>
              </a:spcBef>
              <a:spcAft>
                <a:spcPts val="0"/>
              </a:spcAft>
              <a:buSzPts val="1000"/>
              <a:buChar char="●"/>
            </a:pPr>
            <a:r>
              <a:rPr lang="en-GB" sz="1000"/>
              <a:t>form</a:t>
            </a:r>
            <a:endParaRPr sz="1000"/>
          </a:p>
          <a:p>
            <a:pPr indent="-292100" lvl="1" marL="914400" rtl="0" algn="l">
              <a:lnSpc>
                <a:spcPct val="115000"/>
              </a:lnSpc>
              <a:spcBef>
                <a:spcPts val="0"/>
              </a:spcBef>
              <a:spcAft>
                <a:spcPts val="0"/>
              </a:spcAft>
              <a:buSzPts val="1000"/>
              <a:buChar char="○"/>
            </a:pPr>
            <a:r>
              <a:rPr lang="en-GB" sz="1000"/>
              <a:t>novalidate, target, action, method, enctype, autocomplete, accept-charset, …</a:t>
            </a:r>
            <a:endParaRPr sz="1000"/>
          </a:p>
          <a:p>
            <a:pPr indent="-292100" lvl="0" marL="457200" rtl="0" algn="l">
              <a:lnSpc>
                <a:spcPct val="115000"/>
              </a:lnSpc>
              <a:spcBef>
                <a:spcPts val="0"/>
              </a:spcBef>
              <a:spcAft>
                <a:spcPts val="0"/>
              </a:spcAft>
              <a:buSzPts val="1000"/>
              <a:buChar char="●"/>
            </a:pPr>
            <a:r>
              <a:rPr lang="en-GB" sz="1000"/>
              <a:t>details</a:t>
            </a:r>
            <a:endParaRPr sz="1000"/>
          </a:p>
          <a:p>
            <a:pPr indent="-292100" lvl="1" marL="914400" rtl="0" algn="l">
              <a:lnSpc>
                <a:spcPct val="115000"/>
              </a:lnSpc>
              <a:spcBef>
                <a:spcPts val="0"/>
              </a:spcBef>
              <a:spcAft>
                <a:spcPts val="0"/>
              </a:spcAft>
              <a:buSzPts val="1000"/>
              <a:buChar char="○"/>
            </a:pPr>
            <a:r>
              <a:rPr lang="en-GB" sz="1000"/>
              <a:t>open</a:t>
            </a:r>
            <a:endParaRPr sz="1000"/>
          </a:p>
          <a:p>
            <a:pPr indent="-292100" lvl="0" marL="457200" rtl="0" algn="l">
              <a:lnSpc>
                <a:spcPct val="115000"/>
              </a:lnSpc>
              <a:spcBef>
                <a:spcPts val="0"/>
              </a:spcBef>
              <a:spcAft>
                <a:spcPts val="0"/>
              </a:spcAft>
              <a:buSzPts val="1000"/>
              <a:buChar char="●"/>
            </a:pPr>
            <a:r>
              <a:rPr lang="en-GB" sz="1000"/>
              <a:t>textarea</a:t>
            </a:r>
            <a:endParaRPr sz="1000"/>
          </a:p>
          <a:p>
            <a:pPr indent="-292100" lvl="1" marL="914400" rtl="0" algn="l">
              <a:lnSpc>
                <a:spcPct val="115000"/>
              </a:lnSpc>
              <a:spcBef>
                <a:spcPts val="0"/>
              </a:spcBef>
              <a:spcAft>
                <a:spcPts val="0"/>
              </a:spcAft>
              <a:buSzPts val="1000"/>
              <a:buChar char="○"/>
            </a:pPr>
            <a:r>
              <a:rPr lang="en-GB" sz="1000"/>
              <a:t>cols, rows, wrap</a:t>
            </a:r>
            <a:endParaRPr sz="1000"/>
          </a:p>
          <a:p>
            <a:pPr indent="-292100" lvl="0" marL="457200" rtl="0" algn="l">
              <a:lnSpc>
                <a:spcPct val="115000"/>
              </a:lnSpc>
              <a:spcBef>
                <a:spcPts val="0"/>
              </a:spcBef>
              <a:spcAft>
                <a:spcPts val="0"/>
              </a:spcAft>
              <a:buSzPts val="1000"/>
              <a:buChar char="●"/>
            </a:pPr>
            <a:r>
              <a:rPr lang="en-GB" sz="1000"/>
              <a:t>td</a:t>
            </a:r>
            <a:endParaRPr sz="1000"/>
          </a:p>
          <a:p>
            <a:pPr indent="-292100" lvl="1" marL="914400" rtl="0" algn="l">
              <a:lnSpc>
                <a:spcPct val="115000"/>
              </a:lnSpc>
              <a:spcBef>
                <a:spcPts val="0"/>
              </a:spcBef>
              <a:spcAft>
                <a:spcPts val="0"/>
              </a:spcAft>
              <a:buSzPts val="1000"/>
              <a:buChar char="○"/>
            </a:pPr>
            <a:r>
              <a:rPr lang="en-GB" sz="1000"/>
              <a:t>bgcolor, rowspan, colspan, </a:t>
            </a:r>
            <a:r>
              <a:rPr lang="en-GB" sz="1000" strike="sngStrike"/>
              <a:t>valign</a:t>
            </a:r>
            <a:r>
              <a:rPr lang="en-GB" sz="1000"/>
              <a:t>, </a:t>
            </a:r>
            <a:r>
              <a:rPr lang="en-GB" sz="1000" strike="sngStrike"/>
              <a:t>align</a:t>
            </a:r>
            <a:r>
              <a:rPr lang="en-GB" sz="1000"/>
              <a:t>, ...</a:t>
            </a:r>
            <a:endParaRPr sz="1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rPr lang="en-GB" sz="1200"/>
              <a:t>Create four links with 2 target names.</a:t>
            </a:r>
            <a:endParaRPr sz="1200"/>
          </a:p>
          <a:p>
            <a:pPr indent="0" lvl="0" marL="0" rtl="0" algn="l">
              <a:lnSpc>
                <a:spcPct val="100000"/>
              </a:lnSpc>
              <a:spcBef>
                <a:spcPts val="0"/>
              </a:spcBef>
              <a:spcAft>
                <a:spcPts val="0"/>
              </a:spcAft>
              <a:buSzPts val="3600"/>
              <a:buNone/>
            </a:pPr>
            <a:r>
              <a:rPr lang="en-GB" sz="1200"/>
              <a:t>Use target 1 for the first two links and the other one for the rest.</a:t>
            </a:r>
            <a:endParaRPr sz="1200"/>
          </a:p>
          <a:p>
            <a:pPr indent="0" lvl="0" marL="0" rtl="0" algn="l">
              <a:lnSpc>
                <a:spcPct val="100000"/>
              </a:lnSpc>
              <a:spcBef>
                <a:spcPts val="0"/>
              </a:spcBef>
              <a:spcAft>
                <a:spcPts val="0"/>
              </a:spcAft>
              <a:buSzPts val="3600"/>
              <a:buNone/>
            </a:pPr>
            <a:r>
              <a:t/>
            </a:r>
            <a:endParaRPr sz="1200"/>
          </a:p>
          <a:p>
            <a:pPr indent="0" lvl="0" marL="0" rtl="0" algn="l">
              <a:lnSpc>
                <a:spcPct val="100000"/>
              </a:lnSpc>
              <a:spcBef>
                <a:spcPts val="0"/>
              </a:spcBef>
              <a:spcAft>
                <a:spcPts val="0"/>
              </a:spcAft>
              <a:buSzPts val="3600"/>
              <a:buNone/>
            </a:pPr>
            <a:r>
              <a:rPr lang="en-GB" sz="1200"/>
              <a:t>Create an “IMG” tag with Abraxas logo and add “alt” attribute. Then change the image url to a non-existing resource url.</a:t>
            </a:r>
            <a:endParaRPr sz="1200"/>
          </a:p>
          <a:p>
            <a:pPr indent="0" lvl="0" marL="0" rtl="0" algn="l">
              <a:lnSpc>
                <a:spcPct val="100000"/>
              </a:lnSpc>
              <a:spcBef>
                <a:spcPts val="0"/>
              </a:spcBef>
              <a:spcAft>
                <a:spcPts val="0"/>
              </a:spcAft>
              <a:buSzPts val="3600"/>
              <a:buNone/>
            </a:pPr>
            <a:r>
              <a:t/>
            </a:r>
            <a:endParaRPr sz="1200"/>
          </a:p>
          <a:p>
            <a:pPr indent="0" lvl="0" marL="0" rtl="0" algn="l">
              <a:lnSpc>
                <a:spcPct val="100000"/>
              </a:lnSpc>
              <a:spcBef>
                <a:spcPts val="0"/>
              </a:spcBef>
              <a:spcAft>
                <a:spcPts val="0"/>
              </a:spcAft>
              <a:buSzPts val="3600"/>
              <a:buNone/>
            </a:pPr>
            <a:r>
              <a:rPr lang="en-GB" sz="1200"/>
              <a:t>Create an input element (email) with “autofocus” enabled.</a:t>
            </a:r>
            <a:endParaRPr sz="1200"/>
          </a:p>
          <a:p>
            <a:pPr indent="0" lvl="0" marL="0" rtl="0" algn="l">
              <a:lnSpc>
                <a:spcPct val="100000"/>
              </a:lnSpc>
              <a:spcBef>
                <a:spcPts val="0"/>
              </a:spcBef>
              <a:spcAft>
                <a:spcPts val="0"/>
              </a:spcAft>
              <a:buSzPts val="3600"/>
              <a:buNone/>
            </a:pPr>
            <a:r>
              <a:rPr lang="en-GB" sz="1200"/>
              <a:t>Create a read only  input element </a:t>
            </a:r>
            <a:endParaRPr sz="1200"/>
          </a:p>
          <a:p>
            <a:pPr indent="0" lvl="0" marL="0" rtl="0" algn="l">
              <a:lnSpc>
                <a:spcPct val="100000"/>
              </a:lnSpc>
              <a:spcBef>
                <a:spcPts val="0"/>
              </a:spcBef>
              <a:spcAft>
                <a:spcPts val="0"/>
              </a:spcAft>
              <a:buSzPts val="3600"/>
              <a:buNone/>
            </a:pPr>
            <a:r>
              <a:rPr lang="en-GB" sz="1200"/>
              <a:t>Create a disabled input element.</a:t>
            </a:r>
            <a:endParaRPr sz="1200"/>
          </a:p>
          <a:p>
            <a:pPr indent="0" lvl="0" marL="0" rtl="0" algn="l">
              <a:lnSpc>
                <a:spcPct val="100000"/>
              </a:lnSpc>
              <a:spcBef>
                <a:spcPts val="0"/>
              </a:spcBef>
              <a:spcAft>
                <a:spcPts val="0"/>
              </a:spcAft>
              <a:buSzPts val="3600"/>
              <a:buNone/>
            </a:pPr>
            <a:r>
              <a:t/>
            </a:r>
            <a:endParaRPr sz="1200"/>
          </a:p>
          <a:p>
            <a:pPr indent="0" lvl="0" marL="0" rtl="0" algn="l">
              <a:lnSpc>
                <a:spcPct val="100000"/>
              </a:lnSpc>
              <a:spcBef>
                <a:spcPts val="0"/>
              </a:spcBef>
              <a:spcAft>
                <a:spcPts val="0"/>
              </a:spcAft>
              <a:buSzPts val="3600"/>
              <a:buNone/>
            </a:pPr>
            <a:r>
              <a:rPr lang="en-GB" sz="1200"/>
              <a:t>Create an unordered list with a different bullet type</a:t>
            </a:r>
            <a:endParaRPr sz="1200"/>
          </a:p>
          <a:p>
            <a:pPr indent="0" lvl="0" marL="0" rtl="0" algn="l">
              <a:lnSpc>
                <a:spcPct val="100000"/>
              </a:lnSpc>
              <a:spcBef>
                <a:spcPts val="0"/>
              </a:spcBef>
              <a:spcAft>
                <a:spcPts val="0"/>
              </a:spcAft>
              <a:buSzPts val="3600"/>
              <a:buNone/>
            </a:pPr>
            <a:r>
              <a:t/>
            </a:r>
            <a:endParaRPr sz="1200"/>
          </a:p>
          <a:p>
            <a:pPr indent="0" lvl="0" marL="0" rtl="0" algn="l">
              <a:lnSpc>
                <a:spcPct val="100000"/>
              </a:lnSpc>
              <a:spcBef>
                <a:spcPts val="0"/>
              </a:spcBef>
              <a:spcAft>
                <a:spcPts val="0"/>
              </a:spcAft>
              <a:buSzPts val="3600"/>
              <a:buNone/>
            </a:pPr>
            <a:r>
              <a:rPr lang="en-GB" sz="1200"/>
              <a:t>Change the jump order (tab) of the link &amp; input elements </a:t>
            </a:r>
            <a:endParaRPr sz="12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r>
              <a:rPr lang="en-GB"/>
              <a:t>Solution</a:t>
            </a:r>
            <a:endParaRPr/>
          </a:p>
        </p:txBody>
      </p:sp>
      <p:sp>
        <p:nvSpPr>
          <p:cNvPr id="625" name="Google Shape;625;p99"/>
          <p:cNvSpPr txBox="1"/>
          <p:nvPr/>
        </p:nvSpPr>
        <p:spPr>
          <a:xfrm>
            <a:off x="0" y="0"/>
            <a:ext cx="8628600" cy="494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EFEFEF"/>
                </a:highlight>
                <a:latin typeface="Courier New"/>
                <a:ea typeface="Courier New"/>
                <a:cs typeface="Courier New"/>
                <a:sym typeface="Courier New"/>
              </a:rPr>
              <a:t>&lt;!DOCTYPE </a:t>
            </a:r>
            <a:r>
              <a:rPr b="1" i="0" lang="en-GB" sz="900" u="none" cap="none" strike="noStrike">
                <a:solidFill>
                  <a:srgbClr val="0000FF"/>
                </a:solidFill>
                <a:highlight>
                  <a:srgbClr val="EFEFEF"/>
                </a:highlight>
                <a:latin typeface="Courier New"/>
                <a:ea typeface="Courier New"/>
                <a:cs typeface="Courier New"/>
                <a:sym typeface="Courier New"/>
              </a:rPr>
              <a:t>html</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html </a:t>
            </a:r>
            <a:r>
              <a:rPr b="1" i="0" lang="en-GB" sz="900" u="none" cap="none" strike="noStrike">
                <a:solidFill>
                  <a:srgbClr val="0000FF"/>
                </a:solidFill>
                <a:highlight>
                  <a:srgbClr val="EFEFEF"/>
                </a:highlight>
                <a:latin typeface="Courier New"/>
                <a:ea typeface="Courier New"/>
                <a:cs typeface="Courier New"/>
                <a:sym typeface="Courier New"/>
              </a:rPr>
              <a:t>lang=</a:t>
            </a:r>
            <a:r>
              <a:rPr b="1" i="0" lang="en-GB" sz="900" u="none" cap="none" strike="noStrike">
                <a:solidFill>
                  <a:srgbClr val="008000"/>
                </a:solidFill>
                <a:highlight>
                  <a:srgbClr val="EFEFEF"/>
                </a:highlight>
                <a:latin typeface="Courier New"/>
                <a:ea typeface="Courier New"/>
                <a:cs typeface="Courier New"/>
                <a:sym typeface="Courier New"/>
              </a:rPr>
              <a:t>"de-CH"</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head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meta </a:t>
            </a:r>
            <a:r>
              <a:rPr b="1" i="0" lang="en-GB" sz="900" u="none" cap="none" strike="noStrike">
                <a:solidFill>
                  <a:srgbClr val="0000FF"/>
                </a:solidFill>
                <a:highlight>
                  <a:srgbClr val="EFEFEF"/>
                </a:highlight>
                <a:latin typeface="Courier New"/>
                <a:ea typeface="Courier New"/>
                <a:cs typeface="Courier New"/>
                <a:sym typeface="Courier New"/>
              </a:rPr>
              <a:t>charset=</a:t>
            </a:r>
            <a:r>
              <a:rPr b="1" i="0" lang="en-GB" sz="900" u="none" cap="none" strike="noStrike">
                <a:solidFill>
                  <a:srgbClr val="008000"/>
                </a:solidFill>
                <a:highlight>
                  <a:srgbClr val="EFEFEF"/>
                </a:highlight>
                <a:latin typeface="Courier New"/>
                <a:ea typeface="Courier New"/>
                <a:cs typeface="Courier New"/>
                <a:sym typeface="Courier New"/>
              </a:rPr>
              <a:t>"UTF-8" </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title</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Input Elements</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title</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head</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body</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main</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a </a:t>
            </a:r>
            <a:r>
              <a:rPr b="1" i="0" lang="en-GB" sz="900" u="none" cap="none" strike="noStrike">
                <a:solidFill>
                  <a:srgbClr val="0000FF"/>
                </a:solidFill>
                <a:highlight>
                  <a:srgbClr val="EFEFEF"/>
                </a:highlight>
                <a:latin typeface="Courier New"/>
                <a:ea typeface="Courier New"/>
                <a:cs typeface="Courier New"/>
                <a:sym typeface="Courier New"/>
              </a:rPr>
              <a:t>href=</a:t>
            </a:r>
            <a:r>
              <a:rPr b="1" i="0" lang="en-GB" sz="900" u="none" cap="none" strike="noStrike">
                <a:solidFill>
                  <a:srgbClr val="008000"/>
                </a:solidFill>
                <a:highlight>
                  <a:srgbClr val="EFEFEF"/>
                </a:highlight>
                <a:latin typeface="Courier New"/>
                <a:ea typeface="Courier New"/>
                <a:cs typeface="Courier New"/>
                <a:sym typeface="Courier New"/>
              </a:rPr>
              <a:t>"http://gmail.com" </a:t>
            </a:r>
            <a:r>
              <a:rPr b="1" i="0" lang="en-GB" sz="900" u="none" cap="none" strike="noStrike">
                <a:solidFill>
                  <a:srgbClr val="0000FF"/>
                </a:solidFill>
                <a:highlight>
                  <a:srgbClr val="EFEFEF"/>
                </a:highlight>
                <a:latin typeface="Courier New"/>
                <a:ea typeface="Courier New"/>
                <a:cs typeface="Courier New"/>
                <a:sym typeface="Courier New"/>
              </a:rPr>
              <a:t>target=</a:t>
            </a:r>
            <a:r>
              <a:rPr b="1" i="0" lang="en-GB" sz="900" u="none" cap="none" strike="noStrike">
                <a:solidFill>
                  <a:srgbClr val="008000"/>
                </a:solidFill>
                <a:highlight>
                  <a:srgbClr val="EFEFEF"/>
                </a:highlight>
                <a:latin typeface="Courier New"/>
                <a:ea typeface="Courier New"/>
                <a:cs typeface="Courier New"/>
                <a:sym typeface="Courier New"/>
              </a:rPr>
              <a:t>"one"  </a:t>
            </a:r>
            <a:r>
              <a:rPr b="1" i="0" lang="en-GB" sz="900" u="none" cap="none" strike="noStrike">
                <a:solidFill>
                  <a:srgbClr val="0000FF"/>
                </a:solidFill>
                <a:highlight>
                  <a:srgbClr val="EFEFEF"/>
                </a:highlight>
                <a:latin typeface="Courier New"/>
                <a:ea typeface="Courier New"/>
                <a:cs typeface="Courier New"/>
                <a:sym typeface="Courier New"/>
              </a:rPr>
              <a:t>tabindex=</a:t>
            </a:r>
            <a:r>
              <a:rPr b="1" i="0" lang="en-GB" sz="900" u="none" cap="none" strike="noStrike">
                <a:solidFill>
                  <a:srgbClr val="008000"/>
                </a:solidFill>
                <a:highlight>
                  <a:srgbClr val="EFEFEF"/>
                </a:highlight>
                <a:latin typeface="Courier New"/>
                <a:ea typeface="Courier New"/>
                <a:cs typeface="Courier New"/>
                <a:sym typeface="Courier New"/>
              </a:rPr>
              <a:t>"9"</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gmail.com</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a</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a </a:t>
            </a:r>
            <a:r>
              <a:rPr b="1" i="0" lang="en-GB" sz="900" u="none" cap="none" strike="noStrike">
                <a:solidFill>
                  <a:srgbClr val="0000FF"/>
                </a:solidFill>
                <a:highlight>
                  <a:srgbClr val="EFEFEF"/>
                </a:highlight>
                <a:latin typeface="Courier New"/>
                <a:ea typeface="Courier New"/>
                <a:cs typeface="Courier New"/>
                <a:sym typeface="Courier New"/>
              </a:rPr>
              <a:t>href=</a:t>
            </a:r>
            <a:r>
              <a:rPr b="1" i="0" lang="en-GB" sz="900" u="none" cap="none" strike="noStrike">
                <a:solidFill>
                  <a:srgbClr val="008000"/>
                </a:solidFill>
                <a:highlight>
                  <a:srgbClr val="EFEFEF"/>
                </a:highlight>
                <a:latin typeface="Courier New"/>
                <a:ea typeface="Courier New"/>
                <a:cs typeface="Courier New"/>
                <a:sym typeface="Courier New"/>
              </a:rPr>
              <a:t>"http://twitter.com" </a:t>
            </a:r>
            <a:r>
              <a:rPr b="1" i="0" lang="en-GB" sz="900" u="none" cap="none" strike="noStrike">
                <a:solidFill>
                  <a:srgbClr val="0000FF"/>
                </a:solidFill>
                <a:highlight>
                  <a:srgbClr val="EFEFEF"/>
                </a:highlight>
                <a:latin typeface="Courier New"/>
                <a:ea typeface="Courier New"/>
                <a:cs typeface="Courier New"/>
                <a:sym typeface="Courier New"/>
              </a:rPr>
              <a:t>target=</a:t>
            </a:r>
            <a:r>
              <a:rPr b="1" i="0" lang="en-GB" sz="900" u="none" cap="none" strike="noStrike">
                <a:solidFill>
                  <a:srgbClr val="008000"/>
                </a:solidFill>
                <a:highlight>
                  <a:srgbClr val="EFEFEF"/>
                </a:highlight>
                <a:latin typeface="Courier New"/>
                <a:ea typeface="Courier New"/>
                <a:cs typeface="Courier New"/>
                <a:sym typeface="Courier New"/>
              </a:rPr>
              <a:t>"one"  </a:t>
            </a:r>
            <a:r>
              <a:rPr b="1" i="0" lang="en-GB" sz="900" u="none" cap="none" strike="noStrike">
                <a:solidFill>
                  <a:srgbClr val="0000FF"/>
                </a:solidFill>
                <a:highlight>
                  <a:srgbClr val="EFEFEF"/>
                </a:highlight>
                <a:latin typeface="Courier New"/>
                <a:ea typeface="Courier New"/>
                <a:cs typeface="Courier New"/>
                <a:sym typeface="Courier New"/>
              </a:rPr>
              <a:t>tabindex=</a:t>
            </a:r>
            <a:r>
              <a:rPr b="1" i="0" lang="en-GB" sz="900" u="none" cap="none" strike="noStrike">
                <a:solidFill>
                  <a:srgbClr val="008000"/>
                </a:solidFill>
                <a:highlight>
                  <a:srgbClr val="EFEFEF"/>
                </a:highlight>
                <a:latin typeface="Courier New"/>
                <a:ea typeface="Courier New"/>
                <a:cs typeface="Courier New"/>
                <a:sym typeface="Courier New"/>
              </a:rPr>
              <a:t>"1"</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twitter.com</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a</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a </a:t>
            </a:r>
            <a:r>
              <a:rPr b="1" i="0" lang="en-GB" sz="900" u="none" cap="none" strike="noStrike">
                <a:solidFill>
                  <a:srgbClr val="0000FF"/>
                </a:solidFill>
                <a:highlight>
                  <a:srgbClr val="EFEFEF"/>
                </a:highlight>
                <a:latin typeface="Courier New"/>
                <a:ea typeface="Courier New"/>
                <a:cs typeface="Courier New"/>
                <a:sym typeface="Courier New"/>
              </a:rPr>
              <a:t>href=</a:t>
            </a:r>
            <a:r>
              <a:rPr b="1" i="0" lang="en-GB" sz="900" u="none" cap="none" strike="noStrike">
                <a:solidFill>
                  <a:srgbClr val="008000"/>
                </a:solidFill>
                <a:highlight>
                  <a:srgbClr val="EFEFEF"/>
                </a:highlight>
                <a:latin typeface="Courier New"/>
                <a:ea typeface="Courier New"/>
                <a:cs typeface="Courier New"/>
                <a:sym typeface="Courier New"/>
              </a:rPr>
              <a:t>"http://facebook.com" </a:t>
            </a:r>
            <a:r>
              <a:rPr b="1" i="0" lang="en-GB" sz="900" u="none" cap="none" strike="noStrike">
                <a:solidFill>
                  <a:srgbClr val="0000FF"/>
                </a:solidFill>
                <a:highlight>
                  <a:srgbClr val="EFEFEF"/>
                </a:highlight>
                <a:latin typeface="Courier New"/>
                <a:ea typeface="Courier New"/>
                <a:cs typeface="Courier New"/>
                <a:sym typeface="Courier New"/>
              </a:rPr>
              <a:t>target=</a:t>
            </a:r>
            <a:r>
              <a:rPr b="1" i="0" lang="en-GB" sz="900" u="none" cap="none" strike="noStrike">
                <a:solidFill>
                  <a:srgbClr val="008000"/>
                </a:solidFill>
                <a:highlight>
                  <a:srgbClr val="EFEFEF"/>
                </a:highlight>
                <a:latin typeface="Courier New"/>
                <a:ea typeface="Courier New"/>
                <a:cs typeface="Courier New"/>
                <a:sym typeface="Courier New"/>
              </a:rPr>
              <a:t>"two"  </a:t>
            </a:r>
            <a:r>
              <a:rPr b="1" i="0" lang="en-GB" sz="900" u="none" cap="none" strike="noStrike">
                <a:solidFill>
                  <a:srgbClr val="0000FF"/>
                </a:solidFill>
                <a:highlight>
                  <a:srgbClr val="EFEFEF"/>
                </a:highlight>
                <a:latin typeface="Courier New"/>
                <a:ea typeface="Courier New"/>
                <a:cs typeface="Courier New"/>
                <a:sym typeface="Courier New"/>
              </a:rPr>
              <a:t>tabindex=</a:t>
            </a:r>
            <a:r>
              <a:rPr b="1" i="0" lang="en-GB" sz="900" u="none" cap="none" strike="noStrike">
                <a:solidFill>
                  <a:srgbClr val="008000"/>
                </a:solidFill>
                <a:highlight>
                  <a:srgbClr val="EFEFEF"/>
                </a:highlight>
                <a:latin typeface="Courier New"/>
                <a:ea typeface="Courier New"/>
                <a:cs typeface="Courier New"/>
                <a:sym typeface="Courier New"/>
              </a:rPr>
              <a:t>"5"</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facebook.com</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a</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a </a:t>
            </a:r>
            <a:r>
              <a:rPr b="1" i="0" lang="en-GB" sz="900" u="none" cap="none" strike="noStrike">
                <a:solidFill>
                  <a:srgbClr val="0000FF"/>
                </a:solidFill>
                <a:highlight>
                  <a:srgbClr val="EFEFEF"/>
                </a:highlight>
                <a:latin typeface="Courier New"/>
                <a:ea typeface="Courier New"/>
                <a:cs typeface="Courier New"/>
                <a:sym typeface="Courier New"/>
              </a:rPr>
              <a:t>href=</a:t>
            </a:r>
            <a:r>
              <a:rPr b="1" i="0" lang="en-GB" sz="900" u="none" cap="none" strike="noStrike">
                <a:solidFill>
                  <a:srgbClr val="008000"/>
                </a:solidFill>
                <a:highlight>
                  <a:srgbClr val="EFEFEF"/>
                </a:highlight>
                <a:latin typeface="Courier New"/>
                <a:ea typeface="Courier New"/>
                <a:cs typeface="Courier New"/>
                <a:sym typeface="Courier New"/>
              </a:rPr>
              <a:t>"http://instagram.com" </a:t>
            </a:r>
            <a:r>
              <a:rPr b="1" i="0" lang="en-GB" sz="900" u="none" cap="none" strike="noStrike">
                <a:solidFill>
                  <a:srgbClr val="0000FF"/>
                </a:solidFill>
                <a:highlight>
                  <a:srgbClr val="EFEFEF"/>
                </a:highlight>
                <a:latin typeface="Courier New"/>
                <a:ea typeface="Courier New"/>
                <a:cs typeface="Courier New"/>
                <a:sym typeface="Courier New"/>
              </a:rPr>
              <a:t>target=</a:t>
            </a:r>
            <a:r>
              <a:rPr b="1" i="0" lang="en-GB" sz="900" u="none" cap="none" strike="noStrike">
                <a:solidFill>
                  <a:srgbClr val="008000"/>
                </a:solidFill>
                <a:highlight>
                  <a:srgbClr val="EFEFEF"/>
                </a:highlight>
                <a:latin typeface="Courier New"/>
                <a:ea typeface="Courier New"/>
                <a:cs typeface="Courier New"/>
                <a:sym typeface="Courier New"/>
              </a:rPr>
              <a:t>"two"  </a:t>
            </a:r>
            <a:r>
              <a:rPr b="1" i="0" lang="en-GB" sz="900" u="none" cap="none" strike="noStrike">
                <a:solidFill>
                  <a:srgbClr val="0000FF"/>
                </a:solidFill>
                <a:highlight>
                  <a:srgbClr val="EFEFEF"/>
                </a:highlight>
                <a:latin typeface="Courier New"/>
                <a:ea typeface="Courier New"/>
                <a:cs typeface="Courier New"/>
                <a:sym typeface="Courier New"/>
              </a:rPr>
              <a:t>tabindex=</a:t>
            </a:r>
            <a:r>
              <a:rPr b="1" i="0" lang="en-GB" sz="900" u="none" cap="none" strike="noStrike">
                <a:solidFill>
                  <a:srgbClr val="008000"/>
                </a:solidFill>
                <a:highlight>
                  <a:srgbClr val="EFEFEF"/>
                </a:highlight>
                <a:latin typeface="Courier New"/>
                <a:ea typeface="Courier New"/>
                <a:cs typeface="Courier New"/>
                <a:sym typeface="Courier New"/>
              </a:rPr>
              <a:t>"-1"</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instagram.com</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a</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img </a:t>
            </a:r>
            <a:r>
              <a:rPr b="1" i="0" lang="en-GB" sz="900" u="none" cap="none" strike="noStrike">
                <a:solidFill>
                  <a:srgbClr val="0000FF"/>
                </a:solidFill>
                <a:highlight>
                  <a:srgbClr val="EFEFEF"/>
                </a:highlight>
                <a:latin typeface="Courier New"/>
                <a:ea typeface="Courier New"/>
                <a:cs typeface="Courier New"/>
                <a:sym typeface="Courier New"/>
              </a:rPr>
              <a:t>src=</a:t>
            </a:r>
            <a:r>
              <a:rPr b="1" i="0" lang="en-GB" sz="900" u="none" cap="none" strike="noStrike">
                <a:solidFill>
                  <a:srgbClr val="008000"/>
                </a:solidFill>
                <a:highlight>
                  <a:srgbClr val="EFEFEF"/>
                </a:highlight>
                <a:latin typeface="Courier New"/>
                <a:ea typeface="Courier New"/>
                <a:cs typeface="Courier New"/>
                <a:sym typeface="Courier New"/>
              </a:rPr>
              <a:t>"https://img.com/img.jpg" </a:t>
            </a:r>
            <a:r>
              <a:rPr b="1" i="0" lang="en-GB" sz="900" u="none" cap="none" strike="noStrike">
                <a:solidFill>
                  <a:srgbClr val="0000FF"/>
                </a:solidFill>
                <a:highlight>
                  <a:srgbClr val="EFEFEF"/>
                </a:highlight>
                <a:latin typeface="Courier New"/>
                <a:ea typeface="Courier New"/>
                <a:cs typeface="Courier New"/>
                <a:sym typeface="Courier New"/>
              </a:rPr>
              <a:t>alt=</a:t>
            </a:r>
            <a:r>
              <a:rPr b="1" i="0" lang="en-GB" sz="900" u="none" cap="none" strike="noStrike">
                <a:solidFill>
                  <a:srgbClr val="008000"/>
                </a:solidFill>
                <a:highlight>
                  <a:srgbClr val="EFEFEF"/>
                </a:highlight>
                <a:latin typeface="Courier New"/>
                <a:ea typeface="Courier New"/>
                <a:cs typeface="Courier New"/>
                <a:sym typeface="Courier New"/>
              </a:rPr>
              <a:t>"Abraxas Logo war wirklich hier! Ich schörrrrr"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input </a:t>
            </a:r>
            <a:r>
              <a:rPr b="1" i="0" lang="en-GB" sz="900" u="none" cap="none" strike="noStrike">
                <a:solidFill>
                  <a:srgbClr val="0000FF"/>
                </a:solidFill>
                <a:highlight>
                  <a:srgbClr val="EFEFEF"/>
                </a:highlight>
                <a:latin typeface="Courier New"/>
                <a:ea typeface="Courier New"/>
                <a:cs typeface="Courier New"/>
                <a:sym typeface="Courier New"/>
              </a:rPr>
              <a:t>type=</a:t>
            </a:r>
            <a:r>
              <a:rPr b="1" i="0" lang="en-GB" sz="900" u="none" cap="none" strike="noStrike">
                <a:solidFill>
                  <a:srgbClr val="008000"/>
                </a:solidFill>
                <a:highlight>
                  <a:srgbClr val="EFEFEF"/>
                </a:highlight>
                <a:latin typeface="Courier New"/>
                <a:ea typeface="Courier New"/>
                <a:cs typeface="Courier New"/>
                <a:sym typeface="Courier New"/>
              </a:rPr>
              <a:t>"text" </a:t>
            </a:r>
            <a:r>
              <a:rPr b="1" i="0" lang="en-GB" sz="900" u="none" cap="none" strike="noStrike">
                <a:solidFill>
                  <a:srgbClr val="0000FF"/>
                </a:solidFill>
                <a:highlight>
                  <a:srgbClr val="EFEFEF"/>
                </a:highlight>
                <a:latin typeface="Courier New"/>
                <a:ea typeface="Courier New"/>
                <a:cs typeface="Courier New"/>
                <a:sym typeface="Courier New"/>
              </a:rPr>
              <a:t>autofocus value=</a:t>
            </a:r>
            <a:r>
              <a:rPr b="1" i="0" lang="en-GB" sz="900" u="none" cap="none" strike="noStrike">
                <a:solidFill>
                  <a:srgbClr val="008000"/>
                </a:solidFill>
                <a:highlight>
                  <a:srgbClr val="EFEFEF"/>
                </a:highlight>
                <a:latin typeface="Courier New"/>
                <a:ea typeface="Courier New"/>
                <a:cs typeface="Courier New"/>
                <a:sym typeface="Courier New"/>
              </a:rPr>
              <a:t>"focused"   </a:t>
            </a:r>
            <a:r>
              <a:rPr b="1" i="0" lang="en-GB" sz="900" u="none" cap="none" strike="noStrike">
                <a:solidFill>
                  <a:srgbClr val="0000FF"/>
                </a:solidFill>
                <a:highlight>
                  <a:srgbClr val="EFEFEF"/>
                </a:highlight>
                <a:latin typeface="Courier New"/>
                <a:ea typeface="Courier New"/>
                <a:cs typeface="Courier New"/>
                <a:sym typeface="Courier New"/>
              </a:rPr>
              <a:t>tabindex=</a:t>
            </a:r>
            <a:r>
              <a:rPr b="1" i="0" lang="en-GB" sz="900" u="none" cap="none" strike="noStrike">
                <a:solidFill>
                  <a:srgbClr val="008000"/>
                </a:solidFill>
                <a:highlight>
                  <a:srgbClr val="EFEFEF"/>
                </a:highlight>
                <a:latin typeface="Courier New"/>
                <a:ea typeface="Courier New"/>
                <a:cs typeface="Courier New"/>
                <a:sym typeface="Courier New"/>
              </a:rPr>
              <a:t>"-100"</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input </a:t>
            </a:r>
            <a:r>
              <a:rPr b="1" i="0" lang="en-GB" sz="900" u="none" cap="none" strike="noStrike">
                <a:solidFill>
                  <a:srgbClr val="0000FF"/>
                </a:solidFill>
                <a:highlight>
                  <a:srgbClr val="EFEFEF"/>
                </a:highlight>
                <a:latin typeface="Courier New"/>
                <a:ea typeface="Courier New"/>
                <a:cs typeface="Courier New"/>
                <a:sym typeface="Courier New"/>
              </a:rPr>
              <a:t>type=</a:t>
            </a:r>
            <a:r>
              <a:rPr b="1" i="0" lang="en-GB" sz="900" u="none" cap="none" strike="noStrike">
                <a:solidFill>
                  <a:srgbClr val="008000"/>
                </a:solidFill>
                <a:highlight>
                  <a:srgbClr val="EFEFEF"/>
                </a:highlight>
                <a:latin typeface="Courier New"/>
                <a:ea typeface="Courier New"/>
                <a:cs typeface="Courier New"/>
                <a:sym typeface="Courier New"/>
              </a:rPr>
              <a:t>"text" </a:t>
            </a:r>
            <a:r>
              <a:rPr b="1" i="0" lang="en-GB" sz="900" u="none" cap="none" strike="noStrike">
                <a:solidFill>
                  <a:srgbClr val="0000FF"/>
                </a:solidFill>
                <a:highlight>
                  <a:srgbClr val="EFEFEF"/>
                </a:highlight>
                <a:latin typeface="Courier New"/>
                <a:ea typeface="Courier New"/>
                <a:cs typeface="Courier New"/>
                <a:sym typeface="Courier New"/>
              </a:rPr>
              <a:t>disabled value=</a:t>
            </a:r>
            <a:r>
              <a:rPr b="1" i="0" lang="en-GB" sz="900" u="none" cap="none" strike="noStrike">
                <a:solidFill>
                  <a:srgbClr val="008000"/>
                </a:solidFill>
                <a:highlight>
                  <a:srgbClr val="EFEFEF"/>
                </a:highlight>
                <a:latin typeface="Courier New"/>
                <a:ea typeface="Courier New"/>
                <a:cs typeface="Courier New"/>
                <a:sym typeface="Courier New"/>
              </a:rPr>
              <a:t>"disabled"   </a:t>
            </a:r>
            <a:r>
              <a:rPr b="1" i="0" lang="en-GB" sz="900" u="none" cap="none" strike="noStrike">
                <a:solidFill>
                  <a:srgbClr val="0000FF"/>
                </a:solidFill>
                <a:highlight>
                  <a:srgbClr val="EFEFEF"/>
                </a:highlight>
                <a:latin typeface="Courier New"/>
                <a:ea typeface="Courier New"/>
                <a:cs typeface="Courier New"/>
                <a:sym typeface="Courier New"/>
              </a:rPr>
              <a:t>tabindex=</a:t>
            </a:r>
            <a:r>
              <a:rPr b="1" i="0" lang="en-GB" sz="900" u="none" cap="none" strike="noStrike">
                <a:solidFill>
                  <a:srgbClr val="008000"/>
                </a:solidFill>
                <a:highlight>
                  <a:srgbClr val="EFEFEF"/>
                </a:highlight>
                <a:latin typeface="Courier New"/>
                <a:ea typeface="Courier New"/>
                <a:cs typeface="Courier New"/>
                <a:sym typeface="Courier New"/>
              </a:rPr>
              <a:t>"4"</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input </a:t>
            </a:r>
            <a:r>
              <a:rPr b="1" i="0" lang="en-GB" sz="900" u="none" cap="none" strike="noStrike">
                <a:solidFill>
                  <a:srgbClr val="0000FF"/>
                </a:solidFill>
                <a:highlight>
                  <a:srgbClr val="EFEFEF"/>
                </a:highlight>
                <a:latin typeface="Courier New"/>
                <a:ea typeface="Courier New"/>
                <a:cs typeface="Courier New"/>
                <a:sym typeface="Courier New"/>
              </a:rPr>
              <a:t>type=</a:t>
            </a:r>
            <a:r>
              <a:rPr b="1" i="0" lang="en-GB" sz="900" u="none" cap="none" strike="noStrike">
                <a:solidFill>
                  <a:srgbClr val="008000"/>
                </a:solidFill>
                <a:highlight>
                  <a:srgbClr val="EFEFEF"/>
                </a:highlight>
                <a:latin typeface="Courier New"/>
                <a:ea typeface="Courier New"/>
                <a:cs typeface="Courier New"/>
                <a:sym typeface="Courier New"/>
              </a:rPr>
              <a:t>"text" </a:t>
            </a:r>
            <a:r>
              <a:rPr b="1" i="0" lang="en-GB" sz="900" u="none" cap="none" strike="noStrike">
                <a:solidFill>
                  <a:srgbClr val="0000FF"/>
                </a:solidFill>
                <a:highlight>
                  <a:srgbClr val="EFEFEF"/>
                </a:highlight>
                <a:latin typeface="Courier New"/>
                <a:ea typeface="Courier New"/>
                <a:cs typeface="Courier New"/>
                <a:sym typeface="Courier New"/>
              </a:rPr>
              <a:t>readonly value=</a:t>
            </a:r>
            <a:r>
              <a:rPr b="1" i="0" lang="en-GB" sz="900" u="none" cap="none" strike="noStrike">
                <a:solidFill>
                  <a:srgbClr val="008000"/>
                </a:solidFill>
                <a:highlight>
                  <a:srgbClr val="EFEFEF"/>
                </a:highlight>
                <a:latin typeface="Courier New"/>
                <a:ea typeface="Courier New"/>
                <a:cs typeface="Courier New"/>
                <a:sym typeface="Courier New"/>
              </a:rPr>
              <a:t>"readonly"  </a:t>
            </a:r>
            <a:r>
              <a:rPr b="1" i="0" lang="en-GB" sz="900" u="none" cap="none" strike="noStrike">
                <a:solidFill>
                  <a:srgbClr val="0000FF"/>
                </a:solidFill>
                <a:highlight>
                  <a:srgbClr val="EFEFEF"/>
                </a:highlight>
                <a:latin typeface="Courier New"/>
                <a:ea typeface="Courier New"/>
                <a:cs typeface="Courier New"/>
                <a:sym typeface="Courier New"/>
              </a:rPr>
              <a:t>tabindex=</a:t>
            </a:r>
            <a:r>
              <a:rPr b="1" i="0" lang="en-GB" sz="900" u="none" cap="none" strike="noStrike">
                <a:solidFill>
                  <a:srgbClr val="008000"/>
                </a:solidFill>
                <a:highlight>
                  <a:srgbClr val="EFEFEF"/>
                </a:highlight>
                <a:latin typeface="Courier New"/>
                <a:ea typeface="Courier New"/>
                <a:cs typeface="Courier New"/>
                <a:sym typeface="Courier New"/>
              </a:rPr>
              <a:t>"2"</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&gt;&lt;</a:t>
            </a:r>
            <a:r>
              <a:rPr b="1" i="0" lang="en-GB" sz="900" u="none" cap="none" strike="noStrike">
                <a:solidFill>
                  <a:srgbClr val="000080"/>
                </a:solidFill>
                <a:highlight>
                  <a:srgbClr val="EFEFEF"/>
                </a:highlight>
                <a:latin typeface="Courier New"/>
                <a:ea typeface="Courier New"/>
                <a:cs typeface="Courier New"/>
                <a:sym typeface="Courier New"/>
              </a:rPr>
              <a:t>br</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ul </a:t>
            </a:r>
            <a:r>
              <a:rPr b="1" i="0" lang="en-GB" sz="900" u="none" cap="none" strike="noStrike">
                <a:solidFill>
                  <a:srgbClr val="0000FF"/>
                </a:solidFill>
                <a:highlight>
                  <a:srgbClr val="EFEFEF"/>
                </a:highlight>
                <a:latin typeface="Courier New"/>
                <a:ea typeface="Courier New"/>
                <a:cs typeface="Courier New"/>
                <a:sym typeface="Courier New"/>
              </a:rPr>
              <a:t>type=</a:t>
            </a:r>
            <a:r>
              <a:rPr b="1" i="0" lang="en-GB" sz="900" u="none" cap="none" strike="noStrike">
                <a:solidFill>
                  <a:srgbClr val="008000"/>
                </a:solidFill>
                <a:highlight>
                  <a:srgbClr val="EFEFEF"/>
                </a:highlight>
                <a:latin typeface="Courier New"/>
                <a:ea typeface="Courier New"/>
                <a:cs typeface="Courier New"/>
                <a:sym typeface="Courier New"/>
              </a:rPr>
              <a:t>"square"</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li</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one</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li</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li</a:t>
            </a:r>
            <a:r>
              <a:rPr b="0" i="0" lang="en-GB" sz="900" u="none" cap="none" strike="noStrike">
                <a:solidFill>
                  <a:srgbClr val="000000"/>
                </a:solidFill>
                <a:highlight>
                  <a:srgbClr val="EFEFEF"/>
                </a:highlight>
                <a:latin typeface="Courier New"/>
                <a:ea typeface="Courier New"/>
                <a:cs typeface="Courier New"/>
                <a:sym typeface="Courier New"/>
              </a:rPr>
              <a:t>&gt;</a:t>
            </a:r>
            <a:r>
              <a:rPr b="0" i="0" lang="en-GB" sz="900" u="none" cap="none" strike="noStrike">
                <a:solidFill>
                  <a:srgbClr val="000000"/>
                </a:solidFill>
                <a:highlight>
                  <a:srgbClr val="FFFFFF"/>
                </a:highlight>
                <a:latin typeface="Courier New"/>
                <a:ea typeface="Courier New"/>
                <a:cs typeface="Courier New"/>
                <a:sym typeface="Courier New"/>
              </a:rPr>
              <a:t>two</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li</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ul</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main</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FFFFFF"/>
                </a:highlight>
                <a:latin typeface="Courier New"/>
                <a:ea typeface="Courier New"/>
                <a:cs typeface="Courier New"/>
                <a:sym typeface="Courier New"/>
              </a:rPr>
              <a:t>   </a:t>
            </a: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body</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highlight>
                  <a:srgbClr val="EFEFEF"/>
                </a:highlight>
                <a:latin typeface="Courier New"/>
                <a:ea typeface="Courier New"/>
                <a:cs typeface="Courier New"/>
                <a:sym typeface="Courier New"/>
              </a:rPr>
              <a:t>&lt;/</a:t>
            </a:r>
            <a:r>
              <a:rPr b="1" i="0" lang="en-GB" sz="900" u="none" cap="none" strike="noStrike">
                <a:solidFill>
                  <a:srgbClr val="000080"/>
                </a:solidFill>
                <a:highlight>
                  <a:srgbClr val="EFEFEF"/>
                </a:highlight>
                <a:latin typeface="Courier New"/>
                <a:ea typeface="Courier New"/>
                <a:cs typeface="Courier New"/>
                <a:sym typeface="Courier New"/>
              </a:rPr>
              <a:t>html</a:t>
            </a:r>
            <a:r>
              <a:rPr b="0" i="0" lang="en-GB" sz="900" u="none" cap="none" strike="noStrike">
                <a:solidFill>
                  <a:srgbClr val="000000"/>
                </a:solidFill>
                <a:highlight>
                  <a:srgbClr val="EFEFEF"/>
                </a:highlight>
                <a:latin typeface="Courier New"/>
                <a:ea typeface="Courier New"/>
                <a:cs typeface="Courier New"/>
                <a:sym typeface="Courier New"/>
              </a:rPr>
              <a:t>&gt;</a:t>
            </a:r>
            <a:endParaRPr b="0" i="0" sz="900" u="none" cap="none" strike="noStrike">
              <a:solidFill>
                <a:srgbClr val="000000"/>
              </a:solidFill>
              <a:highlight>
                <a:srgbClr val="EFEFEF"/>
              </a:highlight>
              <a:latin typeface="Courier New"/>
              <a:ea typeface="Courier New"/>
              <a:cs typeface="Courier New"/>
              <a:sym typeface="Courier New"/>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0"/>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Tip!</a:t>
            </a:r>
            <a:endParaRPr/>
          </a:p>
        </p:txBody>
      </p:sp>
      <p:sp>
        <p:nvSpPr>
          <p:cNvPr id="631" name="Google Shape;631;p100"/>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600"/>
              <a:buNone/>
            </a:pPr>
            <a:r>
              <a:rPr lang="en-GB"/>
              <a:t>You can use your own attributes name.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Attributes</a:t>
            </a:r>
            <a:endParaRPr/>
          </a:p>
          <a:p>
            <a:pPr indent="0" lvl="0" marL="0" rtl="0" algn="l">
              <a:lnSpc>
                <a:spcPct val="100000"/>
              </a:lnSpc>
              <a:spcBef>
                <a:spcPts val="0"/>
              </a:spcBef>
              <a:spcAft>
                <a:spcPts val="0"/>
              </a:spcAft>
              <a:buSzPts val="2600"/>
              <a:buNone/>
            </a:pPr>
            <a:r>
              <a:rPr lang="en-GB"/>
              <a:t>for Javascript</a:t>
            </a:r>
            <a:endParaRPr/>
          </a:p>
        </p:txBody>
      </p:sp>
      <p:sp>
        <p:nvSpPr>
          <p:cNvPr id="637" name="Google Shape;637;p10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Mehr Informationen unter</a:t>
            </a:r>
            <a:endParaRPr/>
          </a:p>
          <a:p>
            <a:pPr indent="0" lvl="0" marL="0" rtl="0" algn="l">
              <a:lnSpc>
                <a:spcPct val="100000"/>
              </a:lnSpc>
              <a:spcBef>
                <a:spcPts val="0"/>
              </a:spcBef>
              <a:spcAft>
                <a:spcPts val="0"/>
              </a:spcAft>
              <a:buSzPts val="1600"/>
              <a:buNone/>
            </a:pPr>
            <a:r>
              <a:t/>
            </a:r>
            <a:endParaRPr sz="1000"/>
          </a:p>
          <a:p>
            <a:pPr indent="0" lvl="0" marL="0" rtl="0" algn="l">
              <a:lnSpc>
                <a:spcPct val="100000"/>
              </a:lnSpc>
              <a:spcBef>
                <a:spcPts val="0"/>
              </a:spcBef>
              <a:spcAft>
                <a:spcPts val="0"/>
              </a:spcAft>
              <a:buSzPts val="1600"/>
              <a:buNone/>
            </a:pPr>
            <a:r>
              <a:rPr lang="en-GB" sz="1000"/>
              <a:t>https://www.w3schools.com/tags/ref_eventattributes.asp</a:t>
            </a:r>
            <a:endParaRPr sz="1000"/>
          </a:p>
        </p:txBody>
      </p:sp>
      <p:sp>
        <p:nvSpPr>
          <p:cNvPr id="638" name="Google Shape;638;p101"/>
          <p:cNvSpPr txBox="1"/>
          <p:nvPr>
            <p:ph idx="2" type="body"/>
          </p:nvPr>
        </p:nvSpPr>
        <p:spPr>
          <a:xfrm>
            <a:off x="5174225" y="313775"/>
            <a:ext cx="3813000" cy="3025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n-GB" sz="1200"/>
              <a:t>Alle Attribute, die mit dem Präfix “on” anfangen.</a:t>
            </a:r>
            <a:endParaRPr sz="1200"/>
          </a:p>
          <a:p>
            <a:pPr indent="0" lvl="0" marL="0" marR="0" rtl="0" algn="l">
              <a:lnSpc>
                <a:spcPct val="115000"/>
              </a:lnSpc>
              <a:spcBef>
                <a:spcPts val="1600"/>
              </a:spcBef>
              <a:spcAft>
                <a:spcPts val="0"/>
              </a:spcAft>
              <a:buSzPts val="1300"/>
              <a:buNone/>
            </a:pPr>
            <a:r>
              <a:rPr lang="en-GB" sz="1200"/>
              <a:t>Sie werden auch Event Attributes genannt.</a:t>
            </a:r>
            <a:endParaRPr sz="1200"/>
          </a:p>
          <a:p>
            <a:pPr indent="0" lvl="0" marL="0" marR="0" rtl="0" algn="l">
              <a:lnSpc>
                <a:spcPct val="115000"/>
              </a:lnSpc>
              <a:spcBef>
                <a:spcPts val="1600"/>
              </a:spcBef>
              <a:spcAft>
                <a:spcPts val="0"/>
              </a:spcAft>
              <a:buSzPts val="1300"/>
              <a:buNone/>
            </a:pPr>
            <a:r>
              <a:rPr lang="en-GB" sz="1200"/>
              <a:t>Es gibt globale und auch tag spezifische Events. Beispiele:</a:t>
            </a:r>
            <a:endParaRPr sz="1200"/>
          </a:p>
          <a:p>
            <a:pPr indent="-304800" lvl="0" marL="457200" marR="0" rtl="0" algn="l">
              <a:lnSpc>
                <a:spcPct val="115000"/>
              </a:lnSpc>
              <a:spcBef>
                <a:spcPts val="1600"/>
              </a:spcBef>
              <a:spcAft>
                <a:spcPts val="0"/>
              </a:spcAft>
              <a:buSzPts val="1200"/>
              <a:buChar char="●"/>
            </a:pPr>
            <a:r>
              <a:rPr lang="en-GB" sz="1200"/>
              <a:t>onclick</a:t>
            </a:r>
            <a:endParaRPr sz="1200"/>
          </a:p>
          <a:p>
            <a:pPr indent="-304800" lvl="0" marL="457200" marR="0" rtl="0" algn="l">
              <a:lnSpc>
                <a:spcPct val="115000"/>
              </a:lnSpc>
              <a:spcBef>
                <a:spcPts val="0"/>
              </a:spcBef>
              <a:spcAft>
                <a:spcPts val="0"/>
              </a:spcAft>
              <a:buSzPts val="1200"/>
              <a:buChar char="●"/>
            </a:pPr>
            <a:r>
              <a:rPr lang="en-GB" sz="1200"/>
              <a:t>onmouseover</a:t>
            </a:r>
            <a:endParaRPr sz="1200"/>
          </a:p>
          <a:p>
            <a:pPr indent="-304800" lvl="0" marL="457200" marR="0" rtl="0" algn="l">
              <a:lnSpc>
                <a:spcPct val="115000"/>
              </a:lnSpc>
              <a:spcBef>
                <a:spcPts val="0"/>
              </a:spcBef>
              <a:spcAft>
                <a:spcPts val="0"/>
              </a:spcAft>
              <a:buSzPts val="1200"/>
              <a:buChar char="●"/>
            </a:pPr>
            <a:r>
              <a:rPr lang="en-GB" sz="1200"/>
              <a:t>onload</a:t>
            </a:r>
            <a:endParaRPr sz="1200"/>
          </a:p>
          <a:p>
            <a:pPr indent="-304800" lvl="0" marL="457200" marR="0" rtl="0" algn="l">
              <a:lnSpc>
                <a:spcPct val="115000"/>
              </a:lnSpc>
              <a:spcBef>
                <a:spcPts val="0"/>
              </a:spcBef>
              <a:spcAft>
                <a:spcPts val="0"/>
              </a:spcAft>
              <a:buSzPts val="1200"/>
              <a:buChar char="●"/>
            </a:pPr>
            <a:r>
              <a:rPr lang="en-GB" sz="1200"/>
              <a:t>onhashchange</a:t>
            </a:r>
            <a:endParaRPr sz="1200"/>
          </a:p>
          <a:p>
            <a:pPr indent="-304800" lvl="0" marL="457200" marR="0" rtl="0" algn="l">
              <a:lnSpc>
                <a:spcPct val="115000"/>
              </a:lnSpc>
              <a:spcBef>
                <a:spcPts val="0"/>
              </a:spcBef>
              <a:spcAft>
                <a:spcPts val="0"/>
              </a:spcAft>
              <a:buSzPts val="1200"/>
              <a:buChar char="●"/>
            </a:pPr>
            <a:r>
              <a:rPr lang="en-GB" sz="1200"/>
              <a:t>onafterprint</a:t>
            </a:r>
            <a:endParaRPr sz="1200"/>
          </a:p>
          <a:p>
            <a:pPr indent="-304800" lvl="0" marL="457200" marR="0" rtl="0" algn="l">
              <a:lnSpc>
                <a:spcPct val="115000"/>
              </a:lnSpc>
              <a:spcBef>
                <a:spcPts val="0"/>
              </a:spcBef>
              <a:spcAft>
                <a:spcPts val="0"/>
              </a:spcAft>
              <a:buSzPts val="1200"/>
              <a:buChar char="●"/>
            </a:pPr>
            <a:r>
              <a:rPr lang="en-GB" sz="1200"/>
              <a:t>onoffline</a:t>
            </a:r>
            <a:endParaRPr sz="1200"/>
          </a:p>
          <a:p>
            <a:pPr indent="-304800" lvl="0" marL="457200" marR="0" rtl="0" algn="l">
              <a:lnSpc>
                <a:spcPct val="115000"/>
              </a:lnSpc>
              <a:spcBef>
                <a:spcPts val="0"/>
              </a:spcBef>
              <a:spcAft>
                <a:spcPts val="0"/>
              </a:spcAft>
              <a:buSzPts val="1200"/>
              <a:buChar char="●"/>
            </a:pPr>
            <a:r>
              <a:rPr lang="en-GB" sz="1200"/>
              <a:t>onfocus</a:t>
            </a:r>
            <a:endParaRPr sz="1200"/>
          </a:p>
          <a:p>
            <a:pPr indent="-304800" lvl="0" marL="457200" marR="0" rtl="0" algn="l">
              <a:lnSpc>
                <a:spcPct val="115000"/>
              </a:lnSpc>
              <a:spcBef>
                <a:spcPts val="0"/>
              </a:spcBef>
              <a:spcAft>
                <a:spcPts val="0"/>
              </a:spcAft>
              <a:buSzPts val="1200"/>
              <a:buChar char="●"/>
            </a:pPr>
            <a:r>
              <a:rPr lang="en-GB" sz="1200"/>
              <a:t>onpageshow</a:t>
            </a:r>
            <a:endParaRPr sz="1200"/>
          </a:p>
          <a:p>
            <a:pPr indent="-304800" lvl="0" marL="457200" marR="0" rtl="0" algn="l">
              <a:lnSpc>
                <a:spcPct val="115000"/>
              </a:lnSpc>
              <a:spcBef>
                <a:spcPts val="0"/>
              </a:spcBef>
              <a:spcAft>
                <a:spcPts val="0"/>
              </a:spcAft>
              <a:buSzPts val="1200"/>
              <a:buChar char="●"/>
            </a:pPr>
            <a:r>
              <a:rPr lang="en-GB" sz="1200"/>
              <a:t>onsubmit</a:t>
            </a:r>
            <a:endParaRPr sz="1200"/>
          </a:p>
          <a:p>
            <a:pPr indent="-304800" lvl="0" marL="457200" marR="0" rtl="0" algn="l">
              <a:lnSpc>
                <a:spcPct val="115000"/>
              </a:lnSpc>
              <a:spcBef>
                <a:spcPts val="0"/>
              </a:spcBef>
              <a:spcAft>
                <a:spcPts val="0"/>
              </a:spcAft>
              <a:buSzPts val="1200"/>
              <a:buChar char="●"/>
            </a:pPr>
            <a:r>
              <a:rPr lang="en-GB" sz="1200"/>
              <a:t>onwheel</a:t>
            </a:r>
            <a:endParaRPr sz="1200"/>
          </a:p>
          <a:p>
            <a:pPr indent="-304800" lvl="0" marL="457200" marR="0" rtl="0" algn="l">
              <a:lnSpc>
                <a:spcPct val="115000"/>
              </a:lnSpc>
              <a:spcBef>
                <a:spcPts val="0"/>
              </a:spcBef>
              <a:spcAft>
                <a:spcPts val="0"/>
              </a:spcAft>
              <a:buSzPts val="1200"/>
              <a:buChar char="●"/>
            </a:pPr>
            <a:r>
              <a:rPr lang="en-GB" sz="1200"/>
              <a:t>ondragend</a:t>
            </a:r>
            <a:endParaRPr sz="1200"/>
          </a:p>
          <a:p>
            <a:pPr indent="-304800" lvl="0" marL="457200" marR="0" rtl="0" algn="l">
              <a:lnSpc>
                <a:spcPct val="115000"/>
              </a:lnSpc>
              <a:spcBef>
                <a:spcPts val="0"/>
              </a:spcBef>
              <a:spcAft>
                <a:spcPts val="0"/>
              </a:spcAft>
              <a:buSzPts val="1200"/>
              <a:buChar char="●"/>
            </a:pPr>
            <a:r>
              <a:rPr lang="en-GB" sz="1200"/>
              <a:t>onscroll</a:t>
            </a:r>
            <a:endParaRPr sz="1200"/>
          </a:p>
          <a:p>
            <a:pPr indent="-304800" lvl="0" marL="457200" marR="0" rtl="0" algn="l">
              <a:lnSpc>
                <a:spcPct val="115000"/>
              </a:lnSpc>
              <a:spcBef>
                <a:spcPts val="0"/>
              </a:spcBef>
              <a:spcAft>
                <a:spcPts val="0"/>
              </a:spcAft>
              <a:buSzPts val="1200"/>
              <a:buChar char="●"/>
            </a:pPr>
            <a:r>
              <a:rPr lang="en-GB" sz="1200"/>
              <a:t>oncopy/onpaste</a:t>
            </a:r>
            <a:endParaRPr sz="1200"/>
          </a:p>
          <a:p>
            <a:pPr indent="-304800" lvl="0" marL="457200" marR="0" rtl="0" algn="l">
              <a:lnSpc>
                <a:spcPct val="115000"/>
              </a:lnSpc>
              <a:spcBef>
                <a:spcPts val="0"/>
              </a:spcBef>
              <a:spcAft>
                <a:spcPts val="0"/>
              </a:spcAft>
              <a:buSzPts val="1200"/>
              <a:buChar char="●"/>
            </a:pPr>
            <a:r>
              <a:rPr lang="en-GB" sz="1200"/>
              <a:t>onplay/onwaiting</a:t>
            </a:r>
            <a:endParaRPr sz="1200"/>
          </a:p>
          <a:p>
            <a:pPr indent="-304800" lvl="0" marL="457200" marR="0" rtl="0" algn="l">
              <a:lnSpc>
                <a:spcPct val="115000"/>
              </a:lnSpc>
              <a:spcBef>
                <a:spcPts val="0"/>
              </a:spcBef>
              <a:spcAft>
                <a:spcPts val="0"/>
              </a:spcAft>
              <a:buSzPts val="1200"/>
              <a:buChar char="●"/>
            </a:pPr>
            <a:r>
              <a:rPr lang="en-GB" sz="1200"/>
              <a:t>...</a:t>
            </a:r>
            <a:endParaRPr sz="12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Attributes</a:t>
            </a:r>
            <a:endParaRPr/>
          </a:p>
          <a:p>
            <a:pPr indent="0" lvl="0" marL="0" rtl="0" algn="l">
              <a:lnSpc>
                <a:spcPct val="100000"/>
              </a:lnSpc>
              <a:spcBef>
                <a:spcPts val="0"/>
              </a:spcBef>
              <a:spcAft>
                <a:spcPts val="0"/>
              </a:spcAft>
              <a:buSzPts val="2600"/>
              <a:buNone/>
            </a:pPr>
            <a:r>
              <a:rPr lang="en-GB"/>
              <a:t>for CSS</a:t>
            </a:r>
            <a:endParaRPr/>
          </a:p>
        </p:txBody>
      </p:sp>
      <p:sp>
        <p:nvSpPr>
          <p:cNvPr id="644" name="Google Shape;644;p102"/>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sz="1000"/>
          </a:p>
        </p:txBody>
      </p:sp>
      <p:sp>
        <p:nvSpPr>
          <p:cNvPr id="645" name="Google Shape;645;p102"/>
          <p:cNvSpPr txBox="1"/>
          <p:nvPr>
            <p:ph idx="2" type="body"/>
          </p:nvPr>
        </p:nvSpPr>
        <p:spPr>
          <a:xfrm>
            <a:off x="5174225" y="389975"/>
            <a:ext cx="3813000" cy="4228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GB" sz="1600"/>
              <a:t>style</a:t>
            </a:r>
            <a:endParaRPr sz="1600"/>
          </a:p>
          <a:p>
            <a:pPr indent="-317500" lvl="1" marL="914400" marR="0" rtl="0" algn="l">
              <a:lnSpc>
                <a:spcPct val="115000"/>
              </a:lnSpc>
              <a:spcBef>
                <a:spcPts val="0"/>
              </a:spcBef>
              <a:spcAft>
                <a:spcPts val="0"/>
              </a:spcAft>
              <a:buSzPts val="1400"/>
              <a:buChar char="○"/>
            </a:pPr>
            <a:r>
              <a:rPr lang="en-GB">
                <a:solidFill>
                  <a:srgbClr val="0000CD"/>
                </a:solidFill>
                <a:latin typeface="Arial"/>
                <a:ea typeface="Arial"/>
                <a:cs typeface="Arial"/>
                <a:sym typeface="Arial"/>
              </a:rPr>
              <a:t>&lt;</a:t>
            </a:r>
            <a:r>
              <a:rPr lang="en-GB">
                <a:solidFill>
                  <a:srgbClr val="A52A2A"/>
                </a:solidFill>
                <a:latin typeface="Arial"/>
                <a:ea typeface="Arial"/>
                <a:cs typeface="Arial"/>
                <a:sym typeface="Arial"/>
              </a:rPr>
              <a:t>h1</a:t>
            </a:r>
            <a:r>
              <a:rPr lang="en-GB">
                <a:solidFill>
                  <a:srgbClr val="FF0000"/>
                </a:solidFill>
                <a:latin typeface="Arial"/>
                <a:ea typeface="Arial"/>
                <a:cs typeface="Arial"/>
                <a:sym typeface="Arial"/>
              </a:rPr>
              <a:t> style</a:t>
            </a:r>
            <a:r>
              <a:rPr lang="en-GB">
                <a:solidFill>
                  <a:srgbClr val="0000CD"/>
                </a:solidFill>
                <a:latin typeface="Arial"/>
                <a:ea typeface="Arial"/>
                <a:cs typeface="Arial"/>
                <a:sym typeface="Arial"/>
              </a:rPr>
              <a:t>="color:blue;"&gt;</a:t>
            </a:r>
            <a:r>
              <a:rPr lang="en-GB">
                <a:solidFill>
                  <a:srgbClr val="000000"/>
                </a:solidFill>
                <a:latin typeface="Arial"/>
                <a:ea typeface="Arial"/>
                <a:cs typeface="Arial"/>
                <a:sym typeface="Arial"/>
              </a:rPr>
              <a:t>This is a Blue Heading</a:t>
            </a:r>
            <a:r>
              <a:rPr lang="en-GB">
                <a:solidFill>
                  <a:srgbClr val="0000CD"/>
                </a:solidFill>
                <a:latin typeface="Arial"/>
                <a:ea typeface="Arial"/>
                <a:cs typeface="Arial"/>
                <a:sym typeface="Arial"/>
              </a:rPr>
              <a:t>&lt;</a:t>
            </a:r>
            <a:r>
              <a:rPr lang="en-GB">
                <a:solidFill>
                  <a:srgbClr val="A52A2A"/>
                </a:solidFill>
                <a:latin typeface="Arial"/>
                <a:ea typeface="Arial"/>
                <a:cs typeface="Arial"/>
                <a:sym typeface="Arial"/>
              </a:rPr>
              <a:t>/h1</a:t>
            </a:r>
            <a:r>
              <a:rPr lang="en-GB">
                <a:solidFill>
                  <a:srgbClr val="0000CD"/>
                </a:solidFill>
                <a:latin typeface="Arial"/>
                <a:ea typeface="Arial"/>
                <a:cs typeface="Arial"/>
                <a:sym typeface="Arial"/>
              </a:rPr>
              <a:t>&gt;</a:t>
            </a:r>
            <a:br>
              <a:rPr lang="en-GB">
                <a:solidFill>
                  <a:srgbClr val="0000CD"/>
                </a:solidFill>
                <a:latin typeface="Arial"/>
                <a:ea typeface="Arial"/>
                <a:cs typeface="Arial"/>
                <a:sym typeface="Arial"/>
              </a:rPr>
            </a:br>
            <a:br>
              <a:rPr lang="en-GB">
                <a:solidFill>
                  <a:srgbClr val="0000CD"/>
                </a:solidFill>
                <a:latin typeface="Arial"/>
                <a:ea typeface="Arial"/>
                <a:cs typeface="Arial"/>
                <a:sym typeface="Arial"/>
              </a:rPr>
            </a:br>
            <a:endParaRPr>
              <a:solidFill>
                <a:srgbClr val="0000CD"/>
              </a:solidFill>
              <a:latin typeface="Arial"/>
              <a:ea typeface="Arial"/>
              <a:cs typeface="Arial"/>
              <a:sym typeface="Arial"/>
            </a:endParaRPr>
          </a:p>
          <a:p>
            <a:pPr indent="-317500" lvl="1" marL="914400" rtl="0" algn="l">
              <a:lnSpc>
                <a:spcPct val="115000"/>
              </a:lnSpc>
              <a:spcBef>
                <a:spcPts val="0"/>
              </a:spcBef>
              <a:spcAft>
                <a:spcPts val="0"/>
              </a:spcAft>
              <a:buSzPts val="1400"/>
              <a:buChar char="○"/>
            </a:pPr>
            <a:r>
              <a:rPr lang="en-GB" sz="1200"/>
              <a:t>also called </a:t>
            </a:r>
            <a:r>
              <a:rPr b="1" lang="en-GB" sz="1200"/>
              <a:t>Inline Style</a:t>
            </a:r>
            <a:endParaRPr sz="1200"/>
          </a:p>
          <a:p>
            <a:pPr indent="-304800" lvl="2" marL="1371600" rtl="0" algn="l">
              <a:lnSpc>
                <a:spcPct val="115000"/>
              </a:lnSpc>
              <a:spcBef>
                <a:spcPts val="0"/>
              </a:spcBef>
              <a:spcAft>
                <a:spcPts val="0"/>
              </a:spcAft>
              <a:buSzPts val="1200"/>
              <a:buChar char="■"/>
            </a:pPr>
            <a:r>
              <a:rPr lang="en-GB" sz="1200"/>
              <a:t>directly inside HTML - Tag</a:t>
            </a:r>
            <a:endParaRPr sz="1200"/>
          </a:p>
          <a:p>
            <a:pPr indent="-304800" lvl="2" marL="1371600" rtl="0" algn="l">
              <a:lnSpc>
                <a:spcPct val="115000"/>
              </a:lnSpc>
              <a:spcBef>
                <a:spcPts val="0"/>
              </a:spcBef>
              <a:spcAft>
                <a:spcPts val="0"/>
              </a:spcAft>
              <a:buSzPts val="1200"/>
              <a:buChar char="■"/>
            </a:pPr>
            <a:r>
              <a:rPr lang="en-GB" sz="1200"/>
              <a:t>binds structure and design together</a:t>
            </a:r>
            <a:endParaRPr sz="1200"/>
          </a:p>
          <a:p>
            <a:pPr indent="-304800" lvl="2" marL="1371600" rtl="0" algn="l">
              <a:lnSpc>
                <a:spcPct val="115000"/>
              </a:lnSpc>
              <a:spcBef>
                <a:spcPts val="0"/>
              </a:spcBef>
              <a:spcAft>
                <a:spcPts val="0"/>
              </a:spcAft>
              <a:buSzPts val="1200"/>
              <a:buChar char="■"/>
            </a:pPr>
            <a:r>
              <a:rPr lang="en-GB" sz="1200"/>
              <a:t>generally a Bad Practice</a:t>
            </a:r>
            <a:br>
              <a:rPr lang="en-GB" sz="1200"/>
            </a:br>
            <a:endParaRPr sz="1200"/>
          </a:p>
          <a:p>
            <a:pPr indent="-317500" lvl="1" marL="914400" rtl="0" algn="l">
              <a:lnSpc>
                <a:spcPct val="115000"/>
              </a:lnSpc>
              <a:spcBef>
                <a:spcPts val="0"/>
              </a:spcBef>
              <a:spcAft>
                <a:spcPts val="0"/>
              </a:spcAft>
              <a:buSzPts val="1400"/>
              <a:buChar char="○"/>
            </a:pPr>
            <a:r>
              <a:rPr lang="en-GB" sz="1200"/>
              <a:t>has a higher Priority</a:t>
            </a:r>
            <a:endParaRPr sz="1200"/>
          </a:p>
          <a:p>
            <a:pPr indent="-304800" lvl="2" marL="1371600" rtl="0" algn="l">
              <a:lnSpc>
                <a:spcPct val="115000"/>
              </a:lnSpc>
              <a:spcBef>
                <a:spcPts val="0"/>
              </a:spcBef>
              <a:spcAft>
                <a:spcPts val="0"/>
              </a:spcAft>
              <a:buSzPts val="1200"/>
              <a:buChar char="■"/>
            </a:pPr>
            <a:r>
              <a:rPr lang="en-GB" sz="1200"/>
              <a:t>ie. Inline Style is preferred over External Style (separate file) / Internal Style (&lt;style&gt; &lt;/ style&gt; tag)</a:t>
            </a:r>
            <a:endParaRPr sz="1200"/>
          </a:p>
          <a:p>
            <a:pPr indent="-304800" lvl="2" marL="1371600" rtl="0" algn="l">
              <a:lnSpc>
                <a:spcPct val="115000"/>
              </a:lnSpc>
              <a:spcBef>
                <a:spcPts val="0"/>
              </a:spcBef>
              <a:spcAft>
                <a:spcPts val="0"/>
              </a:spcAft>
              <a:buSzPts val="1200"/>
              <a:buChar char="■"/>
            </a:pPr>
            <a:r>
              <a:rPr lang="en-GB" sz="1200"/>
              <a:t>More on CSS Priorities in CSS Part of the course</a:t>
            </a:r>
            <a:endParaRPr sz="1200"/>
          </a:p>
        </p:txBody>
      </p:sp>
      <p:pic>
        <p:nvPicPr>
          <p:cNvPr id="646" name="Google Shape;646;p102"/>
          <p:cNvPicPr preferRelativeResize="0"/>
          <p:nvPr/>
        </p:nvPicPr>
        <p:blipFill rotWithShape="1">
          <a:blip r:embed="rId3">
            <a:alphaModFix/>
          </a:blip>
          <a:srcRect b="0" l="0" r="0" t="0"/>
          <a:stretch/>
        </p:blipFill>
        <p:spPr>
          <a:xfrm>
            <a:off x="6179350" y="1220175"/>
            <a:ext cx="1985950" cy="351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Tim Berners Lee</a:t>
            </a:r>
            <a:endParaRPr/>
          </a:p>
          <a:p>
            <a:pPr indent="0" lvl="0" marL="0" rtl="0" algn="ctr">
              <a:lnSpc>
                <a:spcPct val="100000"/>
              </a:lnSpc>
              <a:spcBef>
                <a:spcPts val="0"/>
              </a:spcBef>
              <a:spcAft>
                <a:spcPts val="0"/>
              </a:spcAft>
              <a:buSzPts val="1300"/>
              <a:buNone/>
            </a:pPr>
            <a:r>
              <a:t/>
            </a:r>
            <a:endParaRPr/>
          </a:p>
          <a:p>
            <a:pPr indent="0" lvl="0" marL="0" rtl="0" algn="ctr">
              <a:lnSpc>
                <a:spcPct val="100000"/>
              </a:lnSpc>
              <a:spcBef>
                <a:spcPts val="0"/>
              </a:spcBef>
              <a:spcAft>
                <a:spcPts val="0"/>
              </a:spcAft>
              <a:buSzPts val="1300"/>
              <a:buNone/>
            </a:pPr>
            <a:r>
              <a:rPr lang="en-GB" sz="600"/>
              <a:t>Source: Engramme</a:t>
            </a:r>
            <a:endParaRPr sz="600"/>
          </a:p>
        </p:txBody>
      </p:sp>
      <p:pic>
        <p:nvPicPr>
          <p:cNvPr id="142" name="Google Shape;142;p22"/>
          <p:cNvPicPr preferRelativeResize="0"/>
          <p:nvPr/>
        </p:nvPicPr>
        <p:blipFill rotWithShape="1">
          <a:blip r:embed="rId3">
            <a:alphaModFix/>
          </a:blip>
          <a:srcRect b="0" l="0" r="0" t="0"/>
          <a:stretch/>
        </p:blipFill>
        <p:spPr>
          <a:xfrm>
            <a:off x="1895175" y="552850"/>
            <a:ext cx="5044200" cy="3362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rPr lang="en-GB" sz="1200"/>
              <a:t>Use some Style &amp; Structure attributes in one HTML.</a:t>
            </a:r>
            <a:endParaRPr sz="12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4"/>
          <p:cNvSpPr txBox="1"/>
          <p:nvPr>
            <p:ph type="title"/>
          </p:nvPr>
        </p:nvSpPr>
        <p:spPr>
          <a:xfrm>
            <a:off x="363750" y="554850"/>
            <a:ext cx="3855900" cy="403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Tip!</a:t>
            </a:r>
            <a:endParaRPr/>
          </a:p>
        </p:txBody>
      </p:sp>
      <p:sp>
        <p:nvSpPr>
          <p:cNvPr id="657" name="Google Shape;657;p104"/>
          <p:cNvSpPr txBox="1"/>
          <p:nvPr>
            <p:ph idx="1" type="body"/>
          </p:nvPr>
        </p:nvSpPr>
        <p:spPr>
          <a:xfrm>
            <a:off x="4947374" y="554850"/>
            <a:ext cx="3855900" cy="403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600"/>
              <a:buNone/>
            </a:pPr>
            <a:r>
              <a:rPr lang="en-GB"/>
              <a:t>Do not use ever never inline css and javascript!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Other Goodies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HTML Entities</a:t>
            </a:r>
            <a:endParaRPr/>
          </a:p>
        </p:txBody>
      </p:sp>
      <p:sp>
        <p:nvSpPr>
          <p:cNvPr id="668" name="Google Shape;668;p106"/>
          <p:cNvSpPr txBox="1"/>
          <p:nvPr>
            <p:ph idx="1" type="subTitle"/>
          </p:nvPr>
        </p:nvSpPr>
        <p:spPr>
          <a:xfrm>
            <a:off x="648750" y="3161525"/>
            <a:ext cx="35403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Spezielle Zeichenfolgen im Dokument. Mehr Informationen und Beispiele:</a:t>
            </a:r>
            <a:endParaRPr/>
          </a:p>
          <a:p>
            <a:pPr indent="0" lvl="0" marL="0" rtl="0" algn="l">
              <a:lnSpc>
                <a:spcPct val="100000"/>
              </a:lnSpc>
              <a:spcBef>
                <a:spcPts val="0"/>
              </a:spcBef>
              <a:spcAft>
                <a:spcPts val="0"/>
              </a:spcAft>
              <a:buSzPts val="1600"/>
              <a:buNone/>
            </a:pPr>
            <a:r>
              <a:t/>
            </a:r>
            <a:endParaRPr/>
          </a:p>
          <a:p>
            <a:pPr indent="0" lvl="0" marL="0" rtl="0" algn="l">
              <a:lnSpc>
                <a:spcPct val="115000"/>
              </a:lnSpc>
              <a:spcBef>
                <a:spcPts val="0"/>
              </a:spcBef>
              <a:spcAft>
                <a:spcPts val="0"/>
              </a:spcAft>
              <a:buSzPts val="1600"/>
              <a:buNone/>
            </a:pPr>
            <a:r>
              <a:rPr lang="en-GB" sz="1200">
                <a:latin typeface="Courier New"/>
                <a:ea typeface="Courier New"/>
                <a:cs typeface="Courier New"/>
                <a:sym typeface="Courier New"/>
              </a:rPr>
              <a:t>http://html-css-js.com/html/character-codes/html4/</a:t>
            </a:r>
            <a:endParaRPr sz="1200"/>
          </a:p>
          <a:p>
            <a:pPr indent="0" lvl="0" marL="0" rtl="0" algn="l">
              <a:lnSpc>
                <a:spcPct val="100000"/>
              </a:lnSpc>
              <a:spcBef>
                <a:spcPts val="1600"/>
              </a:spcBef>
              <a:spcAft>
                <a:spcPts val="0"/>
              </a:spcAft>
              <a:buSzPts val="1600"/>
              <a:buNone/>
            </a:pPr>
            <a:r>
              <a:t/>
            </a:r>
            <a:endParaRPr/>
          </a:p>
          <a:p>
            <a:pPr indent="0" lvl="0" marL="0" rtl="0" algn="l">
              <a:lnSpc>
                <a:spcPct val="100000"/>
              </a:lnSpc>
              <a:spcBef>
                <a:spcPts val="0"/>
              </a:spcBef>
              <a:spcAft>
                <a:spcPts val="0"/>
              </a:spcAft>
              <a:buSzPts val="1600"/>
              <a:buNone/>
            </a:pPr>
            <a:r>
              <a:t/>
            </a:r>
            <a:endParaRPr b="1" sz="3600"/>
          </a:p>
        </p:txBody>
      </p:sp>
      <p:sp>
        <p:nvSpPr>
          <p:cNvPr id="669" name="Google Shape;669;p106"/>
          <p:cNvSpPr txBox="1"/>
          <p:nvPr>
            <p:ph idx="2" type="body"/>
          </p:nvPr>
        </p:nvSpPr>
        <p:spPr>
          <a:xfrm>
            <a:off x="4827300" y="389975"/>
            <a:ext cx="4159800" cy="302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3600">
                <a:solidFill>
                  <a:srgbClr val="FF0000"/>
                </a:solidFill>
              </a:rPr>
              <a:t>&amp;</a:t>
            </a:r>
            <a:r>
              <a:rPr lang="en-GB" sz="3600"/>
              <a:t>entity_name</a:t>
            </a:r>
            <a:r>
              <a:rPr b="1" lang="en-GB" sz="3600">
                <a:solidFill>
                  <a:srgbClr val="FF0000"/>
                </a:solidFill>
              </a:rPr>
              <a:t>;</a:t>
            </a:r>
            <a:endParaRPr b="1" sz="3600">
              <a:solidFill>
                <a:srgbClr val="FF0000"/>
              </a:solidFill>
            </a:endParaRPr>
          </a:p>
          <a:p>
            <a:pPr indent="0" lvl="0" marL="0" rtl="0" algn="l">
              <a:lnSpc>
                <a:spcPct val="100000"/>
              </a:lnSpc>
              <a:spcBef>
                <a:spcPts val="0"/>
              </a:spcBef>
              <a:spcAft>
                <a:spcPts val="0"/>
              </a:spcAft>
              <a:buSzPts val="1300"/>
              <a:buNone/>
            </a:pPr>
            <a:r>
              <a:rPr lang="en-GB" sz="3600">
                <a:solidFill>
                  <a:srgbClr val="FF0000"/>
                </a:solidFill>
              </a:rPr>
              <a:t>&amp;#</a:t>
            </a:r>
            <a:r>
              <a:rPr lang="en-GB" sz="3600"/>
              <a:t>entity_no</a:t>
            </a:r>
            <a:r>
              <a:rPr b="1" lang="en-GB" sz="3600">
                <a:solidFill>
                  <a:srgbClr val="FF0000"/>
                </a:solidFill>
              </a:rPr>
              <a:t>;</a:t>
            </a:r>
            <a:endParaRPr sz="1800">
              <a:solidFill>
                <a:srgbClr val="222222"/>
              </a:solidFill>
              <a:highlight>
                <a:schemeClr val="lt1"/>
              </a:highlight>
              <a:latin typeface="Courier New"/>
              <a:ea typeface="Courier New"/>
              <a:cs typeface="Courier New"/>
              <a:sym typeface="Courier New"/>
            </a:endParaRPr>
          </a:p>
          <a:p>
            <a:pPr indent="-342900" lvl="0" marL="457200" rtl="0" algn="l">
              <a:lnSpc>
                <a:spcPct val="115000"/>
              </a:lnSpc>
              <a:spcBef>
                <a:spcPts val="0"/>
              </a:spcBef>
              <a:spcAft>
                <a:spcPts val="0"/>
              </a:spcAft>
              <a:buSzPts val="1800"/>
              <a:buChar char="●"/>
            </a:pPr>
            <a:r>
              <a:rPr lang="en-GB" sz="1800">
                <a:solidFill>
                  <a:srgbClr val="222222"/>
                </a:solidFill>
                <a:highlight>
                  <a:schemeClr val="lt1"/>
                </a:highlight>
                <a:latin typeface="Courier New"/>
                <a:ea typeface="Courier New"/>
                <a:cs typeface="Courier New"/>
                <a:sym typeface="Courier New"/>
              </a:rPr>
              <a:t>&lt;  = &amp;lt;  oder &amp;#60;</a:t>
            </a:r>
            <a:endParaRPr sz="1800">
              <a:solidFill>
                <a:srgbClr val="222222"/>
              </a:solidFill>
              <a:highlight>
                <a:schemeClr val="lt1"/>
              </a:highlight>
              <a:latin typeface="Courier New"/>
              <a:ea typeface="Courier New"/>
              <a:cs typeface="Courier New"/>
              <a:sym typeface="Courier New"/>
            </a:endParaRPr>
          </a:p>
          <a:p>
            <a:pPr indent="-342900" lvl="0" marL="457200" rtl="0" algn="l">
              <a:lnSpc>
                <a:spcPct val="115000"/>
              </a:lnSpc>
              <a:spcBef>
                <a:spcPts val="0"/>
              </a:spcBef>
              <a:spcAft>
                <a:spcPts val="0"/>
              </a:spcAft>
              <a:buClr>
                <a:srgbClr val="222222"/>
              </a:buClr>
              <a:buSzPts val="1800"/>
              <a:buFont typeface="Courier New"/>
              <a:buChar char="●"/>
            </a:pPr>
            <a:r>
              <a:rPr lang="en-GB" sz="1800">
                <a:solidFill>
                  <a:srgbClr val="222222"/>
                </a:solidFill>
                <a:highlight>
                  <a:schemeClr val="lt1"/>
                </a:highlight>
                <a:latin typeface="Courier New"/>
                <a:ea typeface="Courier New"/>
                <a:cs typeface="Courier New"/>
                <a:sym typeface="Courier New"/>
              </a:rPr>
              <a:t>&gt;  = &amp;gt;  oder &amp;#62;</a:t>
            </a:r>
            <a:endParaRPr sz="1800">
              <a:solidFill>
                <a:srgbClr val="222222"/>
              </a:solidFill>
              <a:highlight>
                <a:schemeClr val="lt1"/>
              </a:highlight>
              <a:latin typeface="Courier New"/>
              <a:ea typeface="Courier New"/>
              <a:cs typeface="Courier New"/>
              <a:sym typeface="Courier New"/>
            </a:endParaRPr>
          </a:p>
          <a:p>
            <a:pPr indent="-342900" lvl="0" marL="457200" rtl="0" algn="l">
              <a:lnSpc>
                <a:spcPct val="115000"/>
              </a:lnSpc>
              <a:spcBef>
                <a:spcPts val="0"/>
              </a:spcBef>
              <a:spcAft>
                <a:spcPts val="0"/>
              </a:spcAft>
              <a:buSzPts val="1800"/>
              <a:buChar char="●"/>
            </a:pPr>
            <a:r>
              <a:rPr lang="en-GB" sz="1800">
                <a:solidFill>
                  <a:srgbClr val="222222"/>
                </a:solidFill>
                <a:highlight>
                  <a:schemeClr val="lt1"/>
                </a:highlight>
                <a:latin typeface="Courier New"/>
                <a:ea typeface="Courier New"/>
                <a:cs typeface="Courier New"/>
                <a:sym typeface="Courier New"/>
              </a:rPr>
              <a:t>💩 = </a:t>
            </a:r>
            <a:r>
              <a:rPr lang="en-GB" sz="1800">
                <a:latin typeface="Courier New"/>
                <a:ea typeface="Courier New"/>
                <a:cs typeface="Courier New"/>
                <a:sym typeface="Courier New"/>
              </a:rPr>
              <a:t>&amp;#128169;</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SzPts val="1800"/>
              <a:buChar char="●"/>
            </a:pPr>
            <a:r>
              <a:rPr lang="en-GB" sz="1800">
                <a:solidFill>
                  <a:srgbClr val="222222"/>
                </a:solidFill>
                <a:highlight>
                  <a:schemeClr val="lt1"/>
                </a:highlight>
                <a:latin typeface="Courier New"/>
                <a:ea typeface="Courier New"/>
                <a:cs typeface="Courier New"/>
                <a:sym typeface="Courier New"/>
              </a:rPr>
              <a:t>😉</a:t>
            </a:r>
            <a:r>
              <a:rPr lang="en-GB" sz="1800"/>
              <a:t>   </a:t>
            </a:r>
            <a:r>
              <a:rPr lang="en-GB" sz="1800">
                <a:latin typeface="Courier New"/>
                <a:ea typeface="Courier New"/>
                <a:cs typeface="Courier New"/>
                <a:sym typeface="Courier New"/>
              </a:rPr>
              <a:t>= &amp;#128521;</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SzPts val="1800"/>
              <a:buFont typeface="Courier New"/>
              <a:buChar char="●"/>
            </a:pPr>
            <a:r>
              <a:rPr lang="en-GB" sz="1800">
                <a:latin typeface="Courier New"/>
                <a:ea typeface="Courier New"/>
                <a:cs typeface="Courier New"/>
                <a:sym typeface="Courier New"/>
              </a:rPr>
              <a:t>   = &amp;#128584;</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SzPts val="1800"/>
              <a:buFont typeface="Courier New"/>
              <a:buChar char="●"/>
            </a:pPr>
            <a:r>
              <a:rPr lang="en-GB" sz="2400">
                <a:latin typeface="Courier New"/>
                <a:ea typeface="Courier New"/>
                <a:cs typeface="Courier New"/>
                <a:sym typeface="Courier New"/>
              </a:rPr>
              <a:t>♞</a:t>
            </a:r>
            <a:r>
              <a:rPr lang="en-GB" sz="1800">
                <a:latin typeface="Courier New"/>
                <a:ea typeface="Courier New"/>
                <a:cs typeface="Courier New"/>
                <a:sym typeface="Courier New"/>
              </a:rPr>
              <a:t> = &amp;#9822;</a:t>
            </a:r>
            <a:endParaRPr sz="1800">
              <a:latin typeface="Courier New"/>
              <a:ea typeface="Courier New"/>
              <a:cs typeface="Courier New"/>
              <a:sym typeface="Courier New"/>
            </a:endParaRPr>
          </a:p>
          <a:p>
            <a:pPr indent="0" lvl="0" marL="0" rtl="0" algn="l">
              <a:lnSpc>
                <a:spcPct val="115000"/>
              </a:lnSpc>
              <a:spcBef>
                <a:spcPts val="1600"/>
              </a:spcBef>
              <a:spcAft>
                <a:spcPts val="0"/>
              </a:spcAft>
              <a:buSzPts val="1300"/>
              <a:buNone/>
            </a:pPr>
            <a:r>
              <a:t/>
            </a:r>
            <a:endParaRPr sz="1800">
              <a:latin typeface="Courier New"/>
              <a:ea typeface="Courier New"/>
              <a:cs typeface="Courier New"/>
              <a:sym typeface="Courier New"/>
            </a:endParaRPr>
          </a:p>
          <a:p>
            <a:pPr indent="0" lvl="0" marL="0" rtl="0" algn="l">
              <a:lnSpc>
                <a:spcPct val="115000"/>
              </a:lnSpc>
              <a:spcBef>
                <a:spcPts val="1600"/>
              </a:spcBef>
              <a:spcAft>
                <a:spcPts val="0"/>
              </a:spcAft>
              <a:buSzPts val="1300"/>
              <a:buNone/>
            </a:pPr>
            <a:r>
              <a:t/>
            </a:r>
            <a:endParaRPr sz="1800">
              <a:latin typeface="Courier New"/>
              <a:ea typeface="Courier New"/>
              <a:cs typeface="Courier New"/>
              <a:sym typeface="Courier New"/>
            </a:endParaRPr>
          </a:p>
          <a:p>
            <a:pPr indent="0" lvl="0" marL="0" rtl="0" algn="l">
              <a:lnSpc>
                <a:spcPct val="115000"/>
              </a:lnSpc>
              <a:spcBef>
                <a:spcPts val="1600"/>
              </a:spcBef>
              <a:spcAft>
                <a:spcPts val="1600"/>
              </a:spcAft>
              <a:buSzPts val="1300"/>
              <a:buNone/>
            </a:pPr>
            <a:r>
              <a:t/>
            </a:r>
            <a:endParaRPr sz="1800">
              <a:latin typeface="Courier New"/>
              <a:ea typeface="Courier New"/>
              <a:cs typeface="Courier New"/>
              <a:sym typeface="Courier New"/>
            </a:endParaRPr>
          </a:p>
        </p:txBody>
      </p:sp>
      <p:pic>
        <p:nvPicPr>
          <p:cNvPr id="670" name="Google Shape;670;p106"/>
          <p:cNvPicPr preferRelativeResize="0"/>
          <p:nvPr/>
        </p:nvPicPr>
        <p:blipFill rotWithShape="1">
          <a:blip r:embed="rId3">
            <a:alphaModFix/>
          </a:blip>
          <a:srcRect b="0" l="0" r="0" t="0"/>
          <a:stretch/>
        </p:blipFill>
        <p:spPr>
          <a:xfrm>
            <a:off x="5377375" y="2825750"/>
            <a:ext cx="273325" cy="2767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let’s try it</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rPr lang="en-GB" sz="1200"/>
              <a:t>Create a small set of known emojis by using a table.</a:t>
            </a:r>
            <a:endParaRPr sz="12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Inline, Block Tags (Elements)</a:t>
            </a:r>
            <a:endParaRPr/>
          </a:p>
        </p:txBody>
      </p:sp>
      <p:sp>
        <p:nvSpPr>
          <p:cNvPr id="681" name="Google Shape;681;p10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a:t>Elements can also be classified differently</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GB" sz="900" u="sng">
                <a:solidFill>
                  <a:schemeClr val="hlink"/>
                </a:solidFill>
                <a:hlinkClick r:id="rId3"/>
              </a:rPr>
              <a:t>https://marksheet.io/html-block-inline.html</a:t>
            </a:r>
            <a:endParaRPr sz="900"/>
          </a:p>
          <a:p>
            <a:pPr indent="0" lvl="0" marL="0" rtl="0" algn="l">
              <a:lnSpc>
                <a:spcPct val="100000"/>
              </a:lnSpc>
              <a:spcBef>
                <a:spcPts val="0"/>
              </a:spcBef>
              <a:spcAft>
                <a:spcPts val="0"/>
              </a:spcAft>
              <a:buSzPts val="1600"/>
              <a:buNone/>
            </a:pPr>
            <a:r>
              <a:t/>
            </a:r>
            <a:endParaRPr sz="900"/>
          </a:p>
          <a:p>
            <a:pPr indent="0" lvl="0" marL="0" rtl="0" algn="l">
              <a:lnSpc>
                <a:spcPct val="100000"/>
              </a:lnSpc>
              <a:spcBef>
                <a:spcPts val="0"/>
              </a:spcBef>
              <a:spcAft>
                <a:spcPts val="0"/>
              </a:spcAft>
              <a:buSzPts val="1600"/>
              <a:buNone/>
            </a:pPr>
            <a:r>
              <a:rPr lang="en-GB" sz="900"/>
              <a:t>Inline: Dostunu ötelemeyen tag</a:t>
            </a:r>
            <a:endParaRPr sz="900"/>
          </a:p>
        </p:txBody>
      </p:sp>
      <p:pic>
        <p:nvPicPr>
          <p:cNvPr id="682" name="Google Shape;682;p108"/>
          <p:cNvPicPr preferRelativeResize="0"/>
          <p:nvPr/>
        </p:nvPicPr>
        <p:blipFill rotWithShape="1">
          <a:blip r:embed="rId4">
            <a:alphaModFix/>
          </a:blip>
          <a:srcRect b="0" l="0" r="0" t="0"/>
          <a:stretch/>
        </p:blipFill>
        <p:spPr>
          <a:xfrm>
            <a:off x="4909550" y="1124249"/>
            <a:ext cx="4089075" cy="38876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Micro Data</a:t>
            </a:r>
            <a:endParaRPr/>
          </a:p>
        </p:txBody>
      </p:sp>
      <p:sp>
        <p:nvSpPr>
          <p:cNvPr id="688" name="Google Shape;688;p10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sz="900"/>
              <a:t>https://www.w3.org/TR/microdata/</a:t>
            </a:r>
            <a:endParaRPr sz="900"/>
          </a:p>
        </p:txBody>
      </p:sp>
      <p:sp>
        <p:nvSpPr>
          <p:cNvPr id="689" name="Google Shape;689;p109"/>
          <p:cNvSpPr txBox="1"/>
          <p:nvPr/>
        </p:nvSpPr>
        <p:spPr>
          <a:xfrm>
            <a:off x="4854250" y="1016125"/>
            <a:ext cx="4162500" cy="35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262A2B"/>
                </a:solidFill>
                <a:highlight>
                  <a:srgbClr val="FFFFFF"/>
                </a:highlight>
                <a:latin typeface="Arial"/>
                <a:ea typeface="Arial"/>
                <a:cs typeface="Arial"/>
                <a:sym typeface="Arial"/>
              </a:rPr>
              <a:t>HTML5 Microdata is a new microformats added in HTML5 which is used to describe the meaning of the information in a suitable form for the search engine</a:t>
            </a:r>
            <a:endParaRPr b="0" i="0" sz="1800" u="none" cap="none" strike="noStrike">
              <a:solidFill>
                <a:srgbClr val="262A2B"/>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62A2B"/>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hCard – Markup format contact information (address, phone, and so on. d.);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hRecipe – Format to describe the recipes;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hReview – Reviews markup format;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hProduct – Markup format products.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Blogs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News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Microdata Example</a:t>
            </a:r>
            <a:endParaRPr/>
          </a:p>
          <a:p>
            <a:pPr indent="0" lvl="0" marL="0" rtl="0" algn="ctr">
              <a:lnSpc>
                <a:spcPct val="100000"/>
              </a:lnSpc>
              <a:spcBef>
                <a:spcPts val="0"/>
              </a:spcBef>
              <a:spcAft>
                <a:spcPts val="0"/>
              </a:spcAft>
              <a:buSzPts val="1300"/>
              <a:buNone/>
            </a:pPr>
            <a:r>
              <a:rPr lang="en-GB" sz="800"/>
              <a:t>Source: http://www.thecreativedev.com/how-to-use-microdata-in-html5/</a:t>
            </a:r>
            <a:endParaRPr sz="800"/>
          </a:p>
        </p:txBody>
      </p:sp>
      <p:sp>
        <p:nvSpPr>
          <p:cNvPr id="695" name="Google Shape;695;p110"/>
          <p:cNvSpPr txBox="1"/>
          <p:nvPr/>
        </p:nvSpPr>
        <p:spPr>
          <a:xfrm>
            <a:off x="1018650" y="613700"/>
            <a:ext cx="7697400" cy="3189000"/>
          </a:xfrm>
          <a:prstGeom prst="rect">
            <a:avLst/>
          </a:prstGeom>
          <a:noFill/>
          <a:ln>
            <a:noFill/>
          </a:ln>
        </p:spPr>
        <p:txBody>
          <a:bodyPr anchorCtr="0" anchor="ctr" bIns="91425" lIns="91425" spcFirstLastPara="1" rIns="91425" wrap="square" tIns="91425">
            <a:noAutofit/>
          </a:bodyPr>
          <a:lstStyle/>
          <a:p>
            <a:pPr indent="0" lvl="0" marL="50800" marR="5080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Courier New"/>
                <a:ea typeface="Courier New"/>
                <a:cs typeface="Courier New"/>
                <a:sym typeface="Courier New"/>
              </a:rPr>
              <a:t>&lt;article itemscope itemtype = "http://schema.org/article"&gt;</a:t>
            </a:r>
            <a:endParaRPr b="0" i="0" sz="1200" u="none" cap="none" strike="noStrike">
              <a:solidFill>
                <a:srgbClr val="000000"/>
              </a:solidFill>
              <a:latin typeface="Courier New"/>
              <a:ea typeface="Courier New"/>
              <a:cs typeface="Courier New"/>
              <a:sym typeface="Courier New"/>
            </a:endParaRPr>
          </a:p>
          <a:p>
            <a:pPr indent="0" lvl="0" marL="50800" marR="5080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Courier New"/>
                <a:ea typeface="Courier New"/>
                <a:cs typeface="Courier New"/>
                <a:sym typeface="Courier New"/>
              </a:rPr>
              <a:t>    &lt;h1 itemprop = "headline"&gt; About Microdata&lt;/ ​h1&gt;</a:t>
            </a:r>
            <a:endParaRPr b="0" i="0" sz="1200" u="none" cap="none" strike="noStrike">
              <a:solidFill>
                <a:srgbClr val="000000"/>
              </a:solidFill>
              <a:latin typeface="Courier New"/>
              <a:ea typeface="Courier New"/>
              <a:cs typeface="Courier New"/>
              <a:sym typeface="Courier New"/>
            </a:endParaRPr>
          </a:p>
          <a:p>
            <a:pPr indent="0" lvl="0" marL="50800" marR="5080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Courier New"/>
                <a:ea typeface="Courier New"/>
                <a:cs typeface="Courier New"/>
                <a:sym typeface="Courier New"/>
              </a:rPr>
              <a:t>    &lt;section itemprop = "text"&gt;</a:t>
            </a:r>
            <a:endParaRPr b="0" i="0" sz="1200" u="none" cap="none" strike="noStrike">
              <a:solidFill>
                <a:srgbClr val="000000"/>
              </a:solidFill>
              <a:latin typeface="Courier New"/>
              <a:ea typeface="Courier New"/>
              <a:cs typeface="Courier New"/>
              <a:sym typeface="Courier New"/>
            </a:endParaRPr>
          </a:p>
          <a:p>
            <a:pPr indent="0" lvl="0" marL="50800" marR="5080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Courier New"/>
                <a:ea typeface="Courier New"/>
                <a:cs typeface="Courier New"/>
                <a:sym typeface="Courier New"/>
              </a:rPr>
              <a:t>        This is demo content!!!</a:t>
            </a:r>
            <a:endParaRPr b="0" i="0" sz="1200" u="none" cap="none" strike="noStrike">
              <a:solidFill>
                <a:srgbClr val="000000"/>
              </a:solidFill>
              <a:latin typeface="Courier New"/>
              <a:ea typeface="Courier New"/>
              <a:cs typeface="Courier New"/>
              <a:sym typeface="Courier New"/>
            </a:endParaRPr>
          </a:p>
          <a:p>
            <a:pPr indent="0" lvl="0" marL="50800" marR="5080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Courier New"/>
                <a:ea typeface="Courier New"/>
                <a:cs typeface="Courier New"/>
                <a:sym typeface="Courier New"/>
              </a:rPr>
              <a:t>    &lt;/ section&gt;</a:t>
            </a:r>
            <a:endParaRPr b="0" i="0" sz="1200" u="none" cap="none" strike="noStrike">
              <a:solidFill>
                <a:srgbClr val="000000"/>
              </a:solidFill>
              <a:latin typeface="Courier New"/>
              <a:ea typeface="Courier New"/>
              <a:cs typeface="Courier New"/>
              <a:sym typeface="Courier New"/>
            </a:endParaRPr>
          </a:p>
          <a:p>
            <a:pPr indent="0" lvl="0" marL="50800" marR="5080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Courier New"/>
                <a:ea typeface="Courier New"/>
                <a:cs typeface="Courier New"/>
                <a:sym typeface="Courier New"/>
              </a:rPr>
              <a:t>    &lt;section itemscope itemprop = "author" itmetype ="http://schema.org/Person"&gt;</a:t>
            </a:r>
            <a:endParaRPr b="0" i="0" sz="1200" u="none" cap="none" strike="noStrike">
              <a:solidFill>
                <a:srgbClr val="000000"/>
              </a:solidFill>
              <a:latin typeface="Courier New"/>
              <a:ea typeface="Courier New"/>
              <a:cs typeface="Courier New"/>
              <a:sym typeface="Courier New"/>
            </a:endParaRPr>
          </a:p>
          <a:p>
            <a:pPr indent="0" lvl="0" marL="50800" marR="5080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Courier New"/>
                <a:ea typeface="Courier New"/>
                <a:cs typeface="Courier New"/>
                <a:sym typeface="Courier New"/>
              </a:rPr>
              <a:t>        &lt;span itemprop = "author"&gt; Bhumi &lt;/span&gt;</a:t>
            </a:r>
            <a:endParaRPr b="0" i="0" sz="1200" u="none" cap="none" strike="noStrike">
              <a:solidFill>
                <a:srgbClr val="000000"/>
              </a:solidFill>
              <a:latin typeface="Courier New"/>
              <a:ea typeface="Courier New"/>
              <a:cs typeface="Courier New"/>
              <a:sym typeface="Courier New"/>
            </a:endParaRPr>
          </a:p>
          <a:p>
            <a:pPr indent="0" lvl="0" marL="50800" marR="5080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Courier New"/>
                <a:ea typeface="Courier New"/>
                <a:cs typeface="Courier New"/>
                <a:sym typeface="Courier New"/>
              </a:rPr>
              <a:t>    &lt;/ section&gt;</a:t>
            </a:r>
            <a:endParaRPr b="0" i="0" sz="1200" u="none" cap="none" strike="noStrike">
              <a:solidFill>
                <a:srgbClr val="000000"/>
              </a:solidFill>
              <a:latin typeface="Courier New"/>
              <a:ea typeface="Courier New"/>
              <a:cs typeface="Courier New"/>
              <a:sym typeface="Courier New"/>
            </a:endParaRPr>
          </a:p>
          <a:p>
            <a:pPr indent="0" lvl="0" marL="50800" marR="5080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Courier New"/>
                <a:ea typeface="Courier New"/>
                <a:cs typeface="Courier New"/>
                <a:sym typeface="Courier New"/>
              </a:rPr>
              <a:t>&lt;/ article&gt;</a:t>
            </a:r>
            <a:endParaRPr b="0" i="0" sz="12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Micro Data</a:t>
            </a:r>
            <a:endParaRPr/>
          </a:p>
        </p:txBody>
      </p:sp>
      <p:sp>
        <p:nvSpPr>
          <p:cNvPr id="701" name="Google Shape;701;p11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GB" sz="900"/>
              <a:t>https://www.w3.org/TR/microdata/</a:t>
            </a:r>
            <a:endParaRPr sz="900"/>
          </a:p>
        </p:txBody>
      </p:sp>
      <p:sp>
        <p:nvSpPr>
          <p:cNvPr id="702" name="Google Shape;702;p111"/>
          <p:cNvSpPr txBox="1"/>
          <p:nvPr/>
        </p:nvSpPr>
        <p:spPr>
          <a:xfrm>
            <a:off x="4854250" y="1016125"/>
            <a:ext cx="4162500" cy="35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ATTRIBUTES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Attribute Name: Attribute value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itemscope</a:t>
            </a:r>
            <a:r>
              <a:rPr b="0" i="0" lang="en-GB" sz="1000" u="none" cap="none" strike="noStrike">
                <a:solidFill>
                  <a:srgbClr val="000000"/>
                </a:solidFill>
                <a:latin typeface="Arial"/>
                <a:ea typeface="Arial"/>
                <a:cs typeface="Arial"/>
                <a:sym typeface="Arial"/>
              </a:rPr>
              <a:t> : It is an attribute with boolean type and creates Microdata block. It is a key attribute microdata and specify the contents of the HTML element in a single structure.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itemtype</a:t>
            </a:r>
            <a:r>
              <a:rPr b="0" i="0" lang="en-GB" sz="1000" u="none" cap="none" strike="noStrike">
                <a:solidFill>
                  <a:srgbClr val="000000"/>
                </a:solidFill>
                <a:latin typeface="Arial"/>
                <a:ea typeface="Arial"/>
                <a:cs typeface="Arial"/>
                <a:sym typeface="Arial"/>
              </a:rPr>
              <a:t> : It is an attribute used to define the type of data item for a particular Microdata block (itemscope). It is a type of structure and value is in the form URL.</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itemprop</a:t>
            </a:r>
            <a:r>
              <a:rPr b="0" i="0" lang="en-GB" sz="1000" u="none" cap="none" strike="noStrike">
                <a:solidFill>
                  <a:srgbClr val="000000"/>
                </a:solidFill>
                <a:latin typeface="Arial"/>
                <a:ea typeface="Arial"/>
                <a:cs typeface="Arial"/>
                <a:sym typeface="Arial"/>
              </a:rPr>
              <a:t> : It is an attribute element defines a property of the data for declared type.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itemid</a:t>
            </a:r>
            <a:r>
              <a:rPr b="0" i="0" lang="en-GB" sz="1000" u="none" cap="none" strike="noStrike">
                <a:solidFill>
                  <a:srgbClr val="000000"/>
                </a:solidFill>
                <a:latin typeface="Arial"/>
                <a:ea typeface="Arial"/>
                <a:cs typeface="Arial"/>
                <a:sym typeface="Arial"/>
              </a:rPr>
              <a:t> : It is an attribute assigns a global unique identifier to a micro element.</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itemref</a:t>
            </a:r>
            <a:r>
              <a:rPr b="0" i="0" lang="en-GB" sz="1000" u="none" cap="none" strike="noStrike">
                <a:solidFill>
                  <a:srgbClr val="000000"/>
                </a:solidFill>
                <a:latin typeface="Arial"/>
                <a:ea typeface="Arial"/>
                <a:cs typeface="Arial"/>
                <a:sym typeface="Arial"/>
              </a:rPr>
              <a:t> : It is an attribute that refers to associate a data block ID.</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GB"/>
              <a:t>MicroData is the basic requirements of the google rich snippets</a:t>
            </a:r>
            <a:endParaRPr/>
          </a:p>
        </p:txBody>
      </p:sp>
      <p:pic>
        <p:nvPicPr>
          <p:cNvPr id="708" name="Google Shape;708;p112"/>
          <p:cNvPicPr preferRelativeResize="0"/>
          <p:nvPr/>
        </p:nvPicPr>
        <p:blipFill rotWithShape="1">
          <a:blip r:embed="rId3">
            <a:alphaModFix/>
          </a:blip>
          <a:srcRect b="0" l="0" r="0" t="0"/>
          <a:stretch/>
        </p:blipFill>
        <p:spPr>
          <a:xfrm>
            <a:off x="1145900" y="466800"/>
            <a:ext cx="6916175" cy="3278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